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60" r:id="rId2"/>
  </p:sldMasterIdLst>
  <p:notesMasterIdLst>
    <p:notesMasterId r:id="rId30"/>
  </p:notesMasterIdLst>
  <p:sldIdLst>
    <p:sldId id="256" r:id="rId3"/>
    <p:sldId id="257" r:id="rId4"/>
    <p:sldId id="258" r:id="rId5"/>
    <p:sldId id="259" r:id="rId6"/>
    <p:sldId id="281" r:id="rId7"/>
    <p:sldId id="260" r:id="rId8"/>
    <p:sldId id="283" r:id="rId9"/>
    <p:sldId id="261" r:id="rId10"/>
    <p:sldId id="284" r:id="rId11"/>
    <p:sldId id="262" r:id="rId12"/>
    <p:sldId id="263" r:id="rId13"/>
    <p:sldId id="285" r:id="rId14"/>
    <p:sldId id="264" r:id="rId15"/>
    <p:sldId id="265" r:id="rId16"/>
    <p:sldId id="280" r:id="rId17"/>
    <p:sldId id="266" r:id="rId18"/>
    <p:sldId id="267" r:id="rId19"/>
    <p:sldId id="268" r:id="rId20"/>
    <p:sldId id="269" r:id="rId21"/>
    <p:sldId id="270" r:id="rId22"/>
    <p:sldId id="271" r:id="rId23"/>
    <p:sldId id="272" r:id="rId24"/>
    <p:sldId id="273" r:id="rId25"/>
    <p:sldId id="274" r:id="rId26"/>
    <p:sldId id="275" r:id="rId27"/>
    <p:sldId id="276" r:id="rId28"/>
    <p:sldId id="279" r:id="rId29"/>
  </p:sldIdLst>
  <p:sldSz cx="13823950" cy="7775575"/>
  <p:notesSz cx="6858000" cy="9144000"/>
  <p:defaultTextStyle>
    <a:defPPr>
      <a:defRPr lang="en-US"/>
    </a:defPPr>
    <a:lvl1pPr marL="0" algn="l" defTabSz="1036747" rtl="0" eaLnBrk="1" latinLnBrk="0" hangingPunct="1">
      <a:defRPr sz="2041" kern="1200">
        <a:solidFill>
          <a:schemeClr val="tx1"/>
        </a:solidFill>
        <a:latin typeface="+mn-lt"/>
        <a:ea typeface="+mn-ea"/>
        <a:cs typeface="+mn-cs"/>
      </a:defRPr>
    </a:lvl1pPr>
    <a:lvl2pPr marL="518373" algn="l" defTabSz="1036747" rtl="0" eaLnBrk="1" latinLnBrk="0" hangingPunct="1">
      <a:defRPr sz="2041" kern="1200">
        <a:solidFill>
          <a:schemeClr val="tx1"/>
        </a:solidFill>
        <a:latin typeface="+mn-lt"/>
        <a:ea typeface="+mn-ea"/>
        <a:cs typeface="+mn-cs"/>
      </a:defRPr>
    </a:lvl2pPr>
    <a:lvl3pPr marL="1036747" algn="l" defTabSz="1036747" rtl="0" eaLnBrk="1" latinLnBrk="0" hangingPunct="1">
      <a:defRPr sz="2041" kern="1200">
        <a:solidFill>
          <a:schemeClr val="tx1"/>
        </a:solidFill>
        <a:latin typeface="+mn-lt"/>
        <a:ea typeface="+mn-ea"/>
        <a:cs typeface="+mn-cs"/>
      </a:defRPr>
    </a:lvl3pPr>
    <a:lvl4pPr marL="1555120" algn="l" defTabSz="1036747" rtl="0" eaLnBrk="1" latinLnBrk="0" hangingPunct="1">
      <a:defRPr sz="2041" kern="1200">
        <a:solidFill>
          <a:schemeClr val="tx1"/>
        </a:solidFill>
        <a:latin typeface="+mn-lt"/>
        <a:ea typeface="+mn-ea"/>
        <a:cs typeface="+mn-cs"/>
      </a:defRPr>
    </a:lvl4pPr>
    <a:lvl5pPr marL="2073493" algn="l" defTabSz="1036747" rtl="0" eaLnBrk="1" latinLnBrk="0" hangingPunct="1">
      <a:defRPr sz="2041" kern="1200">
        <a:solidFill>
          <a:schemeClr val="tx1"/>
        </a:solidFill>
        <a:latin typeface="+mn-lt"/>
        <a:ea typeface="+mn-ea"/>
        <a:cs typeface="+mn-cs"/>
      </a:defRPr>
    </a:lvl5pPr>
    <a:lvl6pPr marL="2591867" algn="l" defTabSz="1036747" rtl="0" eaLnBrk="1" latinLnBrk="0" hangingPunct="1">
      <a:defRPr sz="2041" kern="1200">
        <a:solidFill>
          <a:schemeClr val="tx1"/>
        </a:solidFill>
        <a:latin typeface="+mn-lt"/>
        <a:ea typeface="+mn-ea"/>
        <a:cs typeface="+mn-cs"/>
      </a:defRPr>
    </a:lvl6pPr>
    <a:lvl7pPr marL="3110240" algn="l" defTabSz="1036747" rtl="0" eaLnBrk="1" latinLnBrk="0" hangingPunct="1">
      <a:defRPr sz="2041" kern="1200">
        <a:solidFill>
          <a:schemeClr val="tx1"/>
        </a:solidFill>
        <a:latin typeface="+mn-lt"/>
        <a:ea typeface="+mn-ea"/>
        <a:cs typeface="+mn-cs"/>
      </a:defRPr>
    </a:lvl7pPr>
    <a:lvl8pPr marL="3628614" algn="l" defTabSz="1036747" rtl="0" eaLnBrk="1" latinLnBrk="0" hangingPunct="1">
      <a:defRPr sz="2041" kern="1200">
        <a:solidFill>
          <a:schemeClr val="tx1"/>
        </a:solidFill>
        <a:latin typeface="+mn-lt"/>
        <a:ea typeface="+mn-ea"/>
        <a:cs typeface="+mn-cs"/>
      </a:defRPr>
    </a:lvl8pPr>
    <a:lvl9pPr marL="4146987" algn="l" defTabSz="1036747" rtl="0" eaLnBrk="1" latinLnBrk="0" hangingPunct="1">
      <a:defRPr sz="2041"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9" userDrawn="1">
          <p15:clr>
            <a:srgbClr val="A4A3A4"/>
          </p15:clr>
        </p15:guide>
        <p15:guide id="2" pos="43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C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29"/>
    <p:restoredTop sz="89372"/>
  </p:normalViewPr>
  <p:slideViewPr>
    <p:cSldViewPr snapToGrid="0" snapToObjects="1" showGuides="1">
      <p:cViewPr varScale="1">
        <p:scale>
          <a:sx n="50" d="100"/>
          <a:sy n="50" d="100"/>
        </p:scale>
        <p:origin x="884" y="48"/>
      </p:cViewPr>
      <p:guideLst>
        <p:guide orient="horz" pos="2449"/>
        <p:guide pos="435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ED690-54F4-D041-925D-161416A6E1C0}" type="datetimeFigureOut">
              <a:rPr lang="en-US" smtClean="0"/>
              <a:t>9/14/2018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617AA4-F4F8-1B4D-9322-2B47324F884F}" type="slidenum">
              <a:rPr lang="en-US" smtClean="0"/>
              <a:t>‹#›</a:t>
            </a:fld>
            <a:endParaRPr lang="en-US"/>
          </a:p>
        </p:txBody>
      </p:sp>
    </p:spTree>
    <p:extLst>
      <p:ext uri="{BB962C8B-B14F-4D97-AF65-F5344CB8AC3E}">
        <p14:creationId xmlns:p14="http://schemas.microsoft.com/office/powerpoint/2010/main" val="1717254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file://localhost/Volumes/Generator%20Job%20Files/BullGuard/13380%20Reseller%20Presentation/PowerPoint%20Presentations/images/bullguard-logo-wo.png" TargetMode="External"/><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file:////Volumes/Generator%20Job%20Files/BullGuard/%20Media%20Library/Images/Winston%20Images/BG_I04_Winston_with_paws_shadow_XR.png" TargetMode="Externa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3.xml"/><Relationship Id="rId3" Type="http://schemas.openxmlformats.org/officeDocument/2006/relationships/image" Target="file://localhost/Volumes/Generator%20Job%20Files/BullGuard/13380%20Reseller%20Presentation/PowerPoint%20Presentations/images/bg-forward-icon-red.png" TargetMode="External"/><Relationship Id="rId7" Type="http://schemas.openxmlformats.org/officeDocument/2006/relationships/image" Target="file://localhost/Volumes/Generator%20Job%20Files/BullGuard/13380%20Reseller%20Presentation/PowerPoint%20Presentations/images/bg-menu-icon-red.png" TargetMode="External"/><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file://localhost/Volumes/Generator%20Job%20Files/BullGuard/13380%20Reseller%20Presentation/PowerPoint%20Presentations/images/bg-back-icon-red.png" TargetMode="Externa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23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76000" y="1969200"/>
            <a:ext cx="6025522" cy="4554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998375" y="1969200"/>
            <a:ext cx="6104308" cy="4554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9063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ED1C2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5999" y="2610000"/>
            <a:ext cx="12069483" cy="1160166"/>
          </a:xfrm>
          <a:prstGeom prst="rect">
            <a:avLst/>
          </a:prstGeom>
        </p:spPr>
        <p:txBody>
          <a:bodyPr anchor="t" anchorCtr="0"/>
          <a:lstStyle>
            <a:lvl1pPr algn="l">
              <a:defRPr sz="4200" b="1" i="0" baseline="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576000" y="3888000"/>
            <a:ext cx="10367963" cy="1877297"/>
          </a:xfrm>
          <a:prstGeom prst="rect">
            <a:avLst/>
          </a:prstGeom>
        </p:spPr>
        <p:txBody>
          <a:bodyPr>
            <a:normAutofit/>
          </a:bodyPr>
          <a:lstStyle>
            <a:lvl1pPr marL="0" indent="0" algn="l">
              <a:buNone/>
              <a:defRPr sz="3400" baseline="0">
                <a:solidFill>
                  <a:schemeClr val="bg1"/>
                </a:solidFill>
              </a:defRPr>
            </a:lvl1pPr>
            <a:lvl2pPr marL="518373" indent="0" algn="ctr">
              <a:buNone/>
              <a:defRPr sz="2268"/>
            </a:lvl2pPr>
            <a:lvl3pPr marL="1036747" indent="0" algn="ctr">
              <a:buNone/>
              <a:defRPr sz="2041"/>
            </a:lvl3pPr>
            <a:lvl4pPr marL="1555120" indent="0" algn="ctr">
              <a:buNone/>
              <a:defRPr sz="1814"/>
            </a:lvl4pPr>
            <a:lvl5pPr marL="2073493" indent="0" algn="ctr">
              <a:buNone/>
              <a:defRPr sz="1814"/>
            </a:lvl5pPr>
            <a:lvl6pPr marL="2591867" indent="0" algn="ctr">
              <a:buNone/>
              <a:defRPr sz="1814"/>
            </a:lvl6pPr>
            <a:lvl7pPr marL="3110240" indent="0" algn="ctr">
              <a:buNone/>
              <a:defRPr sz="1814"/>
            </a:lvl7pPr>
            <a:lvl8pPr marL="3628614" indent="0" algn="ctr">
              <a:buNone/>
              <a:defRPr sz="1814"/>
            </a:lvl8pPr>
            <a:lvl9pPr marL="4146987" indent="0" algn="ctr">
              <a:buNone/>
              <a:defRPr sz="1814"/>
            </a:lvl9pPr>
          </a:lstStyle>
          <a:p>
            <a:r>
              <a:rPr lang="en-US" dirty="0"/>
              <a:t>Click to edit Master subtitle style</a:t>
            </a:r>
          </a:p>
        </p:txBody>
      </p:sp>
      <p:pic>
        <p:nvPicPr>
          <p:cNvPr id="9" name="Picture 8"/>
          <p:cNvPicPr>
            <a:picLocks noChangeAspect="1"/>
          </p:cNvPicPr>
          <p:nvPr userDrawn="1"/>
        </p:nvPicPr>
        <p:blipFill>
          <a:blip r:embed="rId2" r:link="rId3" cstate="print">
            <a:extLst>
              <a:ext uri="{28A0092B-C50C-407E-A947-70E740481C1C}">
                <a14:useLocalDpi xmlns:a14="http://schemas.microsoft.com/office/drawing/2010/main"/>
              </a:ext>
            </a:extLst>
          </a:blip>
          <a:stretch>
            <a:fillRect/>
          </a:stretch>
        </p:blipFill>
        <p:spPr>
          <a:xfrm>
            <a:off x="576000" y="6839462"/>
            <a:ext cx="2232000" cy="412920"/>
          </a:xfrm>
          <a:prstGeom prst="rect">
            <a:avLst/>
          </a:prstGeom>
        </p:spPr>
      </p:pic>
      <p:pic>
        <p:nvPicPr>
          <p:cNvPr id="7" name="Picture 6">
            <a:extLst>
              <a:ext uri="{FF2B5EF4-FFF2-40B4-BE49-F238E27FC236}">
                <a16:creationId xmlns:a16="http://schemas.microsoft.com/office/drawing/2014/main" id="{32823CEE-80FF-2E4C-96DE-20B6EA5602E6}"/>
              </a:ext>
            </a:extLst>
          </p:cNvPr>
          <p:cNvPicPr>
            <a:picLocks noChangeAspect="1"/>
          </p:cNvPicPr>
          <p:nvPr userDrawn="1"/>
        </p:nvPicPr>
        <p:blipFill>
          <a:blip r:embed="rId4" r:link="rId5" cstate="print">
            <a:extLst>
              <a:ext uri="{28A0092B-C50C-407E-A947-70E740481C1C}">
                <a14:useLocalDpi xmlns:a14="http://schemas.microsoft.com/office/drawing/2010/main"/>
              </a:ext>
            </a:extLst>
          </a:blip>
          <a:stretch>
            <a:fillRect/>
          </a:stretch>
        </p:blipFill>
        <p:spPr>
          <a:xfrm>
            <a:off x="8062479" y="2610000"/>
            <a:ext cx="4367898" cy="4737016"/>
          </a:xfrm>
          <a:prstGeom prst="rect">
            <a:avLst/>
          </a:prstGeom>
        </p:spPr>
      </p:pic>
    </p:spTree>
    <p:extLst>
      <p:ext uri="{BB962C8B-B14F-4D97-AF65-F5344CB8AC3E}">
        <p14:creationId xmlns:p14="http://schemas.microsoft.com/office/powerpoint/2010/main" val="1728571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ED1C2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6000" y="576000"/>
            <a:ext cx="11155083" cy="576000"/>
          </a:xfrm>
          <a:prstGeom prst="rect">
            <a:avLst/>
          </a:prstGeom>
        </p:spPr>
        <p:txBody>
          <a:bodyPr lIns="0" tIns="0" rIns="0" bIns="0"/>
          <a:lstStyle>
            <a:lvl1pPr>
              <a:defRPr>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76001" y="2808000"/>
            <a:ext cx="10106868" cy="3338455"/>
          </a:xfrm>
          <a:prstGeom prst="rect">
            <a:avLst/>
          </a:prstGeom>
        </p:spPr>
        <p:txBody>
          <a:bodyPr lIns="0" tIns="0" rIns="0" bIns="0"/>
          <a:lstStyle>
            <a:lvl1pPr marL="0" indent="0">
              <a:buFontTx/>
              <a:buNone/>
              <a:defRPr sz="3300" baseline="0">
                <a:solidFill>
                  <a:schemeClr val="bg1"/>
                </a:solidFill>
              </a:defRPr>
            </a:lvl1pPr>
          </a:lstStyle>
          <a:p>
            <a:pPr lvl="0"/>
            <a:r>
              <a:rPr lang="en-US" dirty="0"/>
              <a:t>Click to edit Master text styles</a:t>
            </a:r>
          </a:p>
        </p:txBody>
      </p:sp>
      <p:cxnSp>
        <p:nvCxnSpPr>
          <p:cNvPr id="7" name="Straight Connector 6"/>
          <p:cNvCxnSpPr/>
          <p:nvPr userDrawn="1"/>
        </p:nvCxnSpPr>
        <p:spPr>
          <a:xfrm>
            <a:off x="568712" y="1326995"/>
            <a:ext cx="1253397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r:link="rId3">
            <a:extLst>
              <a:ext uri="{28A0092B-C50C-407E-A947-70E740481C1C}">
                <a14:useLocalDpi xmlns:a14="http://schemas.microsoft.com/office/drawing/2010/main"/>
              </a:ext>
            </a:extLst>
          </a:blip>
          <a:stretch>
            <a:fillRect/>
          </a:stretch>
        </p:blipFill>
        <p:spPr>
          <a:xfrm>
            <a:off x="12793083" y="684000"/>
            <a:ext cx="309600" cy="309600"/>
          </a:xfrm>
          <a:prstGeom prst="rect">
            <a:avLst/>
          </a:prstGeom>
        </p:spPr>
      </p:pic>
      <p:pic>
        <p:nvPicPr>
          <p:cNvPr id="9" name="Picture 8"/>
          <p:cNvPicPr>
            <a:picLocks noChangeAspect="1"/>
          </p:cNvPicPr>
          <p:nvPr userDrawn="1"/>
        </p:nvPicPr>
        <p:blipFill>
          <a:blip r:embed="rId4" r:link="rId5">
            <a:extLst>
              <a:ext uri="{28A0092B-C50C-407E-A947-70E740481C1C}">
                <a14:useLocalDpi xmlns:a14="http://schemas.microsoft.com/office/drawing/2010/main"/>
              </a:ext>
            </a:extLst>
          </a:blip>
          <a:stretch>
            <a:fillRect/>
          </a:stretch>
        </p:blipFill>
        <p:spPr>
          <a:xfrm>
            <a:off x="12399846" y="684000"/>
            <a:ext cx="309600" cy="309600"/>
          </a:xfrm>
          <a:prstGeom prst="rect">
            <a:avLst/>
          </a:prstGeom>
        </p:spPr>
      </p:pic>
      <p:pic>
        <p:nvPicPr>
          <p:cNvPr id="10" name="Picture 9"/>
          <p:cNvPicPr>
            <a:picLocks noChangeAspect="1"/>
          </p:cNvPicPr>
          <p:nvPr userDrawn="1"/>
        </p:nvPicPr>
        <p:blipFill>
          <a:blip r:embed="rId6" r:link="rId7">
            <a:extLst>
              <a:ext uri="{28A0092B-C50C-407E-A947-70E740481C1C}">
                <a14:useLocalDpi xmlns:a14="http://schemas.microsoft.com/office/drawing/2010/main"/>
              </a:ext>
            </a:extLst>
          </a:blip>
          <a:stretch>
            <a:fillRect/>
          </a:stretch>
        </p:blipFill>
        <p:spPr>
          <a:xfrm>
            <a:off x="12006609" y="684000"/>
            <a:ext cx="309600" cy="309600"/>
          </a:xfrm>
          <a:prstGeom prst="rect">
            <a:avLst/>
          </a:prstGeom>
        </p:spPr>
      </p:pic>
      <p:sp>
        <p:nvSpPr>
          <p:cNvPr id="11" name="Action Button: Custom 10">
            <a:hlinkClick r:id="rId8" action="ppaction://hlinksldjump" highlightClick="1"/>
          </p:cNvPr>
          <p:cNvSpPr/>
          <p:nvPr userDrawn="1"/>
        </p:nvSpPr>
        <p:spPr>
          <a:xfrm>
            <a:off x="11992303" y="672662"/>
            <a:ext cx="304800" cy="325821"/>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Back or Previous 11">
            <a:hlinkClick r:id="" action="ppaction://hlinkshowjump?jump=previousslide" highlightClick="1"/>
          </p:cNvPr>
          <p:cNvSpPr/>
          <p:nvPr userDrawn="1"/>
        </p:nvSpPr>
        <p:spPr>
          <a:xfrm>
            <a:off x="12412717" y="672662"/>
            <a:ext cx="283780" cy="325821"/>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ction Button: Forward or Next 12">
            <a:hlinkClick r:id="" action="ppaction://hlinkshowjump?jump=nextslide" highlightClick="1"/>
          </p:cNvPr>
          <p:cNvSpPr/>
          <p:nvPr userDrawn="1"/>
        </p:nvSpPr>
        <p:spPr>
          <a:xfrm>
            <a:off x="12812110" y="672662"/>
            <a:ext cx="290573" cy="325821"/>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9466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heme" Target="../theme/theme1.xml"/><Relationship Id="rId7" Type="http://schemas.openxmlformats.org/officeDocument/2006/relationships/image" Target="file://localhost/Volumes/Generator%20Job%20Files/BullGuard/13380%20Reseller%20Presentation/PowerPoint%20Presentations/images/bg-menu-icon.png" TargetMode="External"/><Relationship Id="rId12" Type="http://schemas.openxmlformats.org/officeDocument/2006/relationships/image" Target="file://localhost/Volumes/Generator%20Job%20Files/BullGuard/13380%20Reseller%20Presentation/PowerPoint%20Presentations/images/bullguard-logo.pn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4.png"/><Relationship Id="rId5" Type="http://schemas.openxmlformats.org/officeDocument/2006/relationships/image" Target="file://localhost/Volumes/Generator%20Job%20Files/BullGuard/13380%20Reseller%20Presentation/PowerPoint%20Presentations/images/bg-back-icon.png" TargetMode="External"/><Relationship Id="rId10" Type="http://schemas.openxmlformats.org/officeDocument/2006/relationships/slide" Target="../slides/slide3.xml"/><Relationship Id="rId4" Type="http://schemas.openxmlformats.org/officeDocument/2006/relationships/image" Target="../media/image1.png"/><Relationship Id="rId9" Type="http://schemas.openxmlformats.org/officeDocument/2006/relationships/image" Target="file://localhost/Volumes/Generator%20Job%20Files/BullGuard/13380%20Reseller%20Presentation/PowerPoint%20Presentations/images/bg-forward-icon.png" TargetMode="Externa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6000" y="576000"/>
            <a:ext cx="10898605" cy="572576"/>
          </a:xfrm>
          <a:prstGeom prst="rect">
            <a:avLst/>
          </a:prstGeom>
        </p:spPr>
        <p:txBody>
          <a:bodyPr vert="horz" wrap="square"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576000" y="1969526"/>
            <a:ext cx="12526683" cy="464554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568712" y="1326995"/>
            <a:ext cx="12533971" cy="0"/>
          </a:xfrm>
          <a:prstGeom prst="line">
            <a:avLst/>
          </a:prstGeom>
          <a:ln w="12700">
            <a:solidFill>
              <a:srgbClr val="ED1C24"/>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userDrawn="1"/>
        </p:nvPicPr>
        <p:blipFill>
          <a:blip r:embed="rId4" r:link="rId5">
            <a:extLst>
              <a:ext uri="{28A0092B-C50C-407E-A947-70E740481C1C}">
                <a14:useLocalDpi xmlns:a14="http://schemas.microsoft.com/office/drawing/2010/main"/>
              </a:ext>
            </a:extLst>
          </a:blip>
          <a:stretch>
            <a:fillRect/>
          </a:stretch>
        </p:blipFill>
        <p:spPr>
          <a:xfrm>
            <a:off x="12399847" y="684465"/>
            <a:ext cx="309600" cy="309600"/>
          </a:xfrm>
          <a:prstGeom prst="rect">
            <a:avLst/>
          </a:prstGeom>
        </p:spPr>
      </p:pic>
      <p:pic>
        <p:nvPicPr>
          <p:cNvPr id="6" name="Picture 5"/>
          <p:cNvPicPr>
            <a:picLocks noChangeAspect="1"/>
          </p:cNvPicPr>
          <p:nvPr userDrawn="1"/>
        </p:nvPicPr>
        <p:blipFill>
          <a:blip r:embed="rId6" r:link="rId7">
            <a:extLst>
              <a:ext uri="{28A0092B-C50C-407E-A947-70E740481C1C}">
                <a14:useLocalDpi xmlns:a14="http://schemas.microsoft.com/office/drawing/2010/main"/>
              </a:ext>
            </a:extLst>
          </a:blip>
          <a:stretch>
            <a:fillRect/>
          </a:stretch>
        </p:blipFill>
        <p:spPr>
          <a:xfrm>
            <a:off x="12007774" y="684465"/>
            <a:ext cx="304837" cy="309600"/>
          </a:xfrm>
          <a:prstGeom prst="rect">
            <a:avLst/>
          </a:prstGeom>
        </p:spPr>
      </p:pic>
      <p:pic>
        <p:nvPicPr>
          <p:cNvPr id="7" name="Picture 6"/>
          <p:cNvPicPr>
            <a:picLocks noChangeAspect="1"/>
          </p:cNvPicPr>
          <p:nvPr userDrawn="1"/>
        </p:nvPicPr>
        <p:blipFill>
          <a:blip r:embed="rId8" r:link="rId9">
            <a:extLst>
              <a:ext uri="{28A0092B-C50C-407E-A947-70E740481C1C}">
                <a14:useLocalDpi xmlns:a14="http://schemas.microsoft.com/office/drawing/2010/main"/>
              </a:ext>
            </a:extLst>
          </a:blip>
          <a:stretch>
            <a:fillRect/>
          </a:stretch>
        </p:blipFill>
        <p:spPr>
          <a:xfrm>
            <a:off x="12797846" y="684465"/>
            <a:ext cx="304837" cy="309600"/>
          </a:xfrm>
          <a:prstGeom prst="rect">
            <a:avLst/>
          </a:prstGeom>
        </p:spPr>
      </p:pic>
      <p:sp>
        <p:nvSpPr>
          <p:cNvPr id="10" name="Action Button: Custom 9">
            <a:hlinkClick r:id="rId10" action="ppaction://hlinksldjump" highlightClick="1"/>
          </p:cNvPr>
          <p:cNvSpPr/>
          <p:nvPr userDrawn="1"/>
        </p:nvSpPr>
        <p:spPr>
          <a:xfrm>
            <a:off x="11992303" y="672662"/>
            <a:ext cx="304800" cy="325821"/>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Back or Previous 10">
            <a:hlinkClick r:id="" action="ppaction://hlinkshowjump?jump=previousslide" highlightClick="1"/>
          </p:cNvPr>
          <p:cNvSpPr/>
          <p:nvPr userDrawn="1"/>
        </p:nvSpPr>
        <p:spPr>
          <a:xfrm>
            <a:off x="12412717" y="672662"/>
            <a:ext cx="283780" cy="325821"/>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Forward or Next 11">
            <a:hlinkClick r:id="" action="ppaction://hlinkshowjump?jump=nextslide" highlightClick="1"/>
          </p:cNvPr>
          <p:cNvSpPr/>
          <p:nvPr userDrawn="1"/>
        </p:nvSpPr>
        <p:spPr>
          <a:xfrm>
            <a:off x="12812110" y="672662"/>
            <a:ext cx="290573" cy="325821"/>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11" r:link="rId12" cstate="print">
            <a:extLst>
              <a:ext uri="{28A0092B-C50C-407E-A947-70E740481C1C}">
                <a14:useLocalDpi xmlns:a14="http://schemas.microsoft.com/office/drawing/2010/main"/>
              </a:ext>
            </a:extLst>
          </a:blip>
          <a:stretch>
            <a:fillRect/>
          </a:stretch>
        </p:blipFill>
        <p:spPr>
          <a:xfrm>
            <a:off x="576000" y="6948000"/>
            <a:ext cx="1809730" cy="334800"/>
          </a:xfrm>
          <a:prstGeom prst="rect">
            <a:avLst/>
          </a:prstGeom>
        </p:spPr>
      </p:pic>
    </p:spTree>
    <p:extLst>
      <p:ext uri="{BB962C8B-B14F-4D97-AF65-F5344CB8AC3E}">
        <p14:creationId xmlns:p14="http://schemas.microsoft.com/office/powerpoint/2010/main" val="362781969"/>
      </p:ext>
    </p:extLst>
  </p:cSld>
  <p:clrMap bg1="lt1" tx1="dk1" bg2="lt2" tx2="dk2" accent1="accent1" accent2="accent2" accent3="accent3" accent4="accent4" accent5="accent5" accent6="accent6" hlink="hlink" folHlink="folHlink"/>
  <p:sldLayoutIdLst>
    <p:sldLayoutId id="2147483674" r:id="rId1"/>
    <p:sldLayoutId id="2147483676" r:id="rId2"/>
  </p:sldLayoutIdLst>
  <p:txStyles>
    <p:titleStyle>
      <a:lvl1pPr algn="l" defTabSz="1036747" rtl="0" eaLnBrk="1" latinLnBrk="0" hangingPunct="1">
        <a:lnSpc>
          <a:spcPct val="90000"/>
        </a:lnSpc>
        <a:spcBef>
          <a:spcPct val="0"/>
        </a:spcBef>
        <a:buNone/>
        <a:defRPr sz="3300" b="0" i="0" kern="1200" baseline="0">
          <a:solidFill>
            <a:schemeClr val="tx1">
              <a:lumMod val="50000"/>
              <a:lumOff val="50000"/>
            </a:schemeClr>
          </a:solidFill>
          <a:latin typeface="Arial" charset="0"/>
          <a:ea typeface="+mj-ea"/>
          <a:cs typeface="+mj-cs"/>
        </a:defRPr>
      </a:lvl1pPr>
    </p:titleStyle>
    <p:body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p:bodyStyle>
    <p:otherStyle>
      <a:defPPr>
        <a:defRPr lang="en-US"/>
      </a:defPPr>
      <a:lvl1pPr marL="0" algn="l" defTabSz="1036747" rtl="0" eaLnBrk="1" latinLnBrk="0" hangingPunct="1">
        <a:defRPr sz="2041" kern="1200">
          <a:solidFill>
            <a:schemeClr val="tx1"/>
          </a:solidFill>
          <a:latin typeface="+mn-lt"/>
          <a:ea typeface="+mn-ea"/>
          <a:cs typeface="+mn-cs"/>
        </a:defRPr>
      </a:lvl1pPr>
      <a:lvl2pPr marL="518373" algn="l" defTabSz="1036747" rtl="0" eaLnBrk="1" latinLnBrk="0" hangingPunct="1">
        <a:defRPr sz="2041" kern="1200">
          <a:solidFill>
            <a:schemeClr val="tx1"/>
          </a:solidFill>
          <a:latin typeface="+mn-lt"/>
          <a:ea typeface="+mn-ea"/>
          <a:cs typeface="+mn-cs"/>
        </a:defRPr>
      </a:lvl2pPr>
      <a:lvl3pPr marL="1036747" algn="l" defTabSz="1036747" rtl="0" eaLnBrk="1" latinLnBrk="0" hangingPunct="1">
        <a:defRPr sz="2041" kern="1200">
          <a:solidFill>
            <a:schemeClr val="tx1"/>
          </a:solidFill>
          <a:latin typeface="+mn-lt"/>
          <a:ea typeface="+mn-ea"/>
          <a:cs typeface="+mn-cs"/>
        </a:defRPr>
      </a:lvl3pPr>
      <a:lvl4pPr marL="1555120" algn="l" defTabSz="1036747" rtl="0" eaLnBrk="1" latinLnBrk="0" hangingPunct="1">
        <a:defRPr sz="2041" kern="1200">
          <a:solidFill>
            <a:schemeClr val="tx1"/>
          </a:solidFill>
          <a:latin typeface="+mn-lt"/>
          <a:ea typeface="+mn-ea"/>
          <a:cs typeface="+mn-cs"/>
        </a:defRPr>
      </a:lvl4pPr>
      <a:lvl5pPr marL="2073493" algn="l" defTabSz="1036747" rtl="0" eaLnBrk="1" latinLnBrk="0" hangingPunct="1">
        <a:defRPr sz="2041" kern="1200">
          <a:solidFill>
            <a:schemeClr val="tx1"/>
          </a:solidFill>
          <a:latin typeface="+mn-lt"/>
          <a:ea typeface="+mn-ea"/>
          <a:cs typeface="+mn-cs"/>
        </a:defRPr>
      </a:lvl5pPr>
      <a:lvl6pPr marL="2591867" algn="l" defTabSz="1036747" rtl="0" eaLnBrk="1" latinLnBrk="0" hangingPunct="1">
        <a:defRPr sz="2041" kern="1200">
          <a:solidFill>
            <a:schemeClr val="tx1"/>
          </a:solidFill>
          <a:latin typeface="+mn-lt"/>
          <a:ea typeface="+mn-ea"/>
          <a:cs typeface="+mn-cs"/>
        </a:defRPr>
      </a:lvl6pPr>
      <a:lvl7pPr marL="3110240" algn="l" defTabSz="1036747" rtl="0" eaLnBrk="1" latinLnBrk="0" hangingPunct="1">
        <a:defRPr sz="2041" kern="1200">
          <a:solidFill>
            <a:schemeClr val="tx1"/>
          </a:solidFill>
          <a:latin typeface="+mn-lt"/>
          <a:ea typeface="+mn-ea"/>
          <a:cs typeface="+mn-cs"/>
        </a:defRPr>
      </a:lvl7pPr>
      <a:lvl8pPr marL="3628614" algn="l" defTabSz="1036747" rtl="0" eaLnBrk="1" latinLnBrk="0" hangingPunct="1">
        <a:defRPr sz="2041" kern="1200">
          <a:solidFill>
            <a:schemeClr val="tx1"/>
          </a:solidFill>
          <a:latin typeface="+mn-lt"/>
          <a:ea typeface="+mn-ea"/>
          <a:cs typeface="+mn-cs"/>
        </a:defRPr>
      </a:lvl8pPr>
      <a:lvl9pPr marL="4146987" algn="l" defTabSz="1036747" rtl="0" eaLnBrk="1" latinLnBrk="0" hangingPunct="1">
        <a:defRPr sz="204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12947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1036747" rtl="0" eaLnBrk="1" latinLnBrk="0" hangingPunct="1">
        <a:lnSpc>
          <a:spcPct val="90000"/>
        </a:lnSpc>
        <a:spcBef>
          <a:spcPct val="0"/>
        </a:spcBef>
        <a:buNone/>
        <a:defRPr sz="3300" b="0" i="0" kern="1200" baseline="0">
          <a:solidFill>
            <a:schemeClr val="tx1">
              <a:lumMod val="50000"/>
              <a:lumOff val="50000"/>
            </a:schemeClr>
          </a:solidFill>
          <a:latin typeface="Arial" charset="0"/>
          <a:ea typeface="+mj-ea"/>
          <a:cs typeface="+mj-cs"/>
        </a:defRPr>
      </a:lvl1pPr>
    </p:titleStyle>
    <p:body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p:bodyStyle>
    <p:otherStyle>
      <a:defPPr>
        <a:defRPr lang="en-US"/>
      </a:defPPr>
      <a:lvl1pPr marL="0" algn="l" defTabSz="1036747" rtl="0" eaLnBrk="1" latinLnBrk="0" hangingPunct="1">
        <a:defRPr sz="2041" kern="1200">
          <a:solidFill>
            <a:schemeClr val="tx1"/>
          </a:solidFill>
          <a:latin typeface="+mn-lt"/>
          <a:ea typeface="+mn-ea"/>
          <a:cs typeface="+mn-cs"/>
        </a:defRPr>
      </a:lvl1pPr>
      <a:lvl2pPr marL="518373" algn="l" defTabSz="1036747" rtl="0" eaLnBrk="1" latinLnBrk="0" hangingPunct="1">
        <a:defRPr sz="2041" kern="1200">
          <a:solidFill>
            <a:schemeClr val="tx1"/>
          </a:solidFill>
          <a:latin typeface="+mn-lt"/>
          <a:ea typeface="+mn-ea"/>
          <a:cs typeface="+mn-cs"/>
        </a:defRPr>
      </a:lvl2pPr>
      <a:lvl3pPr marL="1036747" algn="l" defTabSz="1036747" rtl="0" eaLnBrk="1" latinLnBrk="0" hangingPunct="1">
        <a:defRPr sz="2041" kern="1200">
          <a:solidFill>
            <a:schemeClr val="tx1"/>
          </a:solidFill>
          <a:latin typeface="+mn-lt"/>
          <a:ea typeface="+mn-ea"/>
          <a:cs typeface="+mn-cs"/>
        </a:defRPr>
      </a:lvl3pPr>
      <a:lvl4pPr marL="1555120" algn="l" defTabSz="1036747" rtl="0" eaLnBrk="1" latinLnBrk="0" hangingPunct="1">
        <a:defRPr sz="2041" kern="1200">
          <a:solidFill>
            <a:schemeClr val="tx1"/>
          </a:solidFill>
          <a:latin typeface="+mn-lt"/>
          <a:ea typeface="+mn-ea"/>
          <a:cs typeface="+mn-cs"/>
        </a:defRPr>
      </a:lvl4pPr>
      <a:lvl5pPr marL="2073493" algn="l" defTabSz="1036747" rtl="0" eaLnBrk="1" latinLnBrk="0" hangingPunct="1">
        <a:defRPr sz="2041" kern="1200">
          <a:solidFill>
            <a:schemeClr val="tx1"/>
          </a:solidFill>
          <a:latin typeface="+mn-lt"/>
          <a:ea typeface="+mn-ea"/>
          <a:cs typeface="+mn-cs"/>
        </a:defRPr>
      </a:lvl5pPr>
      <a:lvl6pPr marL="2591867" algn="l" defTabSz="1036747" rtl="0" eaLnBrk="1" latinLnBrk="0" hangingPunct="1">
        <a:defRPr sz="2041" kern="1200">
          <a:solidFill>
            <a:schemeClr val="tx1"/>
          </a:solidFill>
          <a:latin typeface="+mn-lt"/>
          <a:ea typeface="+mn-ea"/>
          <a:cs typeface="+mn-cs"/>
        </a:defRPr>
      </a:lvl6pPr>
      <a:lvl7pPr marL="3110240" algn="l" defTabSz="1036747" rtl="0" eaLnBrk="1" latinLnBrk="0" hangingPunct="1">
        <a:defRPr sz="2041" kern="1200">
          <a:solidFill>
            <a:schemeClr val="tx1"/>
          </a:solidFill>
          <a:latin typeface="+mn-lt"/>
          <a:ea typeface="+mn-ea"/>
          <a:cs typeface="+mn-cs"/>
        </a:defRPr>
      </a:lvl7pPr>
      <a:lvl8pPr marL="3628614" algn="l" defTabSz="1036747" rtl="0" eaLnBrk="1" latinLnBrk="0" hangingPunct="1">
        <a:defRPr sz="2041" kern="1200">
          <a:solidFill>
            <a:schemeClr val="tx1"/>
          </a:solidFill>
          <a:latin typeface="+mn-lt"/>
          <a:ea typeface="+mn-ea"/>
          <a:cs typeface="+mn-cs"/>
        </a:defRPr>
      </a:lvl8pPr>
      <a:lvl9pPr marL="4146987" algn="l" defTabSz="1036747" rtl="0" eaLnBrk="1" latinLnBrk="0" hangingPunct="1">
        <a:defRPr sz="204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file://localhost/Volumes/Generator%20Job%20Files/BullGuard/13380%20Reseller%20Presentation/PowerPoint%20Presentations/images/rosettes.png" TargetMode="External"/><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10U-1Y-Logo.jpg" TargetMode="External"/><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BG_I01_Dojo_PebbleBox_Apart_LR.jpg" TargetMode="External"/><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file:////Volumes/Generator%20Job%20Files/BullGuard/13673%20Reseller%20Presentation%20V18/13673%20Images/BG_Malware.png" TargetMode="External"/><Relationship Id="rId7" Type="http://schemas.openxmlformats.org/officeDocument/2006/relationships/image" Target="file:////Volumes/Generator%20Job%20Files/BullGuard/13673%20Reseller%20Presentation%20V18/13673%20Images/BG_Games_Booster_2.png" TargetMode="External"/><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file:////Volumes/Generator%20Job%20Files/BullGuard/13673%20Reseller%20Presentation%20V18/13673%20Images/BG_Network_Scanner.png" TargetMode="Externa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file:////Volumes/Generator%20Job%20Files/BullGuard/13997%20V19%20Reseller%20Presentation/13997%20Images/BG_I04_Presentation_Product_Table_UK.png" TargetMode="Externa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file:////Volumes/Generator%20Job%20Files/BullGuard/13902%20V19%20Production/13902%203D%20Renders/PNG%20Files/Retail%20Packs/BG1912_IS_Retail_Left_UK_3D_1Y.png" TargetMode="External"/><Relationship Id="rId7" Type="http://schemas.openxmlformats.org/officeDocument/2006/relationships/image" Target="file://localhost/Users/InHouse/Documents/BullGuard/13380%20Reseller%20Presentation/PowerPoint%20Presentations/images/BG_I04_Products_2.png" TargetMode="External"/><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file:////Volumes/Generator%20Job%20Files/BullGuard/13902%20V19%20Production/13902%203D%20Renders/PNG%20Files/Attach%20Packs/BG1906_IS_Attach_Left_UK_3PC_1Y.png" TargetMode="Externa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file:////Volumes/Generator%20Job%20Files/BullGuard/13902%20V19%20Production/13902%203D%20Renders/PNG%20Files/Retail%20Packs/BG1912_IS_Retail_Right_UK_3D_1Y.pn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Reseller_Share_Chart.jpg" TargetMode="External"/><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bg-advantage-logo.jpg" TargetMode="Externa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file:////Volumes/Generator%20Job%20Files/BullGuard/13673%20Reseller%20Presentation%20V18/13673%20Images/Reseller_Pack.png" TargetMode="External"/><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user-icon.png" TargetMode="External"/><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file:////Volumes/Generator%20Job%20Files/BullGuard/13902%20V19%20Production/13902%203D%20Renders/PNG%20Files/Retail%20Packs/BG1951_AV_Retail_Right_UK_1PC_1Y.png" TargetMode="Externa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user-icon.png" TargetMode="External"/><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file:////Volumes/Generator%20Job%20Files/BullGuard/13902%20V19%20Production/13902%203D%20Renders/PNG%20Files/Retail%20Packs/BG1912_IS_Retail_Right_UK_3D_1Y.png" TargetMode="Externa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file:////Volumes/Generator%20Job%20Files/BullGuard/13902%20V19%20Production/13902%203D%20Renders/PNG%20Files/Retail%20Packs/BG1912_IS_Retail_Right_UK_3D_1Y.png"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user-icon.png" TargetMode="External"/><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file:////Volumes/Generator%20Job%20Files/BullGuard/13902%20V19%20Production/13902%203D%20Renders/PNG%20Files/Retail%20Packs/BG1932_BPP_Retail_Right_UK_10D_1Y.png" TargetMode="Externa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file:////Volumes/Generator%20Job%20Files/BullGuard/13902%20V19%20Production/13902%203D%20Renders/PNG%20Files/Retail%20Packs/BG1932_BPP_Retail_Right_UK_10D_1Y.png"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file://localhost/Users/InHouse/Documents/BullGuard/13380%20Reseller%20Presentation/PowerPoint%20Presentations/images/dojo-labs-logo.jpg" TargetMode="External"/><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file://localhost/Volumes/Generator%20Job%20Files/BullGuard/13380%20Reseller%20Presentation/PowerPoint%20Presentations/images/bullguard-winston-red.png" TargetMode="Externa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file://localhost/Volumes/Generator%20Job%20Files/BullGuard/13380%20Reseller%20Presentation/PowerPoint%20Presentations/images/bullguard-logo.png"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file://localhost/Volumes/Generator%20Job%20Files/BullGuard/13380%20Reseller%20Presentation/PowerPoint%20Presentations/images/bullguard-logo.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lIns="0" tIns="0" rIns="0" bIns="0"/>
          <a:lstStyle/>
          <a:p>
            <a:pPr>
              <a:tabLst>
                <a:tab pos="1101725" algn="l"/>
              </a:tabLst>
            </a:pPr>
            <a:r>
              <a:rPr lang="en-US" dirty="0"/>
              <a:t>Welcome to BullGuard</a:t>
            </a:r>
          </a:p>
        </p:txBody>
      </p:sp>
      <p:sp>
        <p:nvSpPr>
          <p:cNvPr id="3" name="Subtitle 2"/>
          <p:cNvSpPr>
            <a:spLocks noGrp="1"/>
          </p:cNvSpPr>
          <p:nvPr>
            <p:ph type="subTitle" idx="1"/>
          </p:nvPr>
        </p:nvSpPr>
        <p:spPr/>
        <p:txBody>
          <a:bodyPr lIns="0" tIns="0" rIns="0" bIns="0"/>
          <a:lstStyle/>
          <a:p>
            <a:pPr>
              <a:lnSpc>
                <a:spcPct val="120000"/>
              </a:lnSpc>
            </a:pPr>
            <a:r>
              <a:rPr lang="en-GB" dirty="0"/>
              <a:t>Welcome to a new level of support,</a:t>
            </a:r>
            <a:br>
              <a:rPr lang="en-GB" dirty="0"/>
            </a:br>
            <a:r>
              <a:rPr lang="en-GB" dirty="0"/>
              <a:t>customer satisfaction and profitability.</a:t>
            </a:r>
          </a:p>
        </p:txBody>
      </p:sp>
      <p:sp>
        <p:nvSpPr>
          <p:cNvPr id="4" name="TextBox 3"/>
          <p:cNvSpPr txBox="1"/>
          <p:nvPr/>
        </p:nvSpPr>
        <p:spPr>
          <a:xfrm>
            <a:off x="11665131" y="7040880"/>
            <a:ext cx="1593669" cy="276999"/>
          </a:xfrm>
          <a:prstGeom prst="rect">
            <a:avLst/>
          </a:prstGeom>
          <a:noFill/>
        </p:spPr>
        <p:txBody>
          <a:bodyPr wrap="square" rtlCol="0">
            <a:spAutoFit/>
          </a:bodyPr>
          <a:lstStyle/>
          <a:p>
            <a:pPr algn="r"/>
            <a:r>
              <a:rPr lang="is-IS" sz="1200" dirty="0">
                <a:solidFill>
                  <a:schemeClr val="bg1"/>
                </a:solidFill>
                <a:latin typeface="Arial" charset="0"/>
                <a:ea typeface="Arial" charset="0"/>
                <a:cs typeface="Arial" charset="0"/>
              </a:rPr>
              <a:t>V19 July 2018 UK</a:t>
            </a:r>
            <a:endParaRPr lang="en-US" sz="12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324305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2. Why BullGuard</a:t>
            </a:r>
            <a:endParaRPr lang="en-US" dirty="0"/>
          </a:p>
        </p:txBody>
      </p:sp>
      <p:sp>
        <p:nvSpPr>
          <p:cNvPr id="6" name="Content Placeholder 5"/>
          <p:cNvSpPr>
            <a:spLocks noGrp="1"/>
          </p:cNvSpPr>
          <p:nvPr>
            <p:ph idx="1"/>
          </p:nvPr>
        </p:nvSpPr>
        <p:spPr>
          <a:xfrm>
            <a:off x="576000" y="1969527"/>
            <a:ext cx="12526683" cy="2811196"/>
          </a:xfrm>
        </p:spPr>
        <p:txBody>
          <a:bodyPr>
            <a:normAutofit/>
          </a:bodyPr>
          <a:lstStyle/>
          <a:p>
            <a:pPr marL="457200" indent="-457200">
              <a:buClr>
                <a:schemeClr val="tx1">
                  <a:lumMod val="50000"/>
                  <a:lumOff val="50000"/>
                </a:schemeClr>
              </a:buClr>
              <a:buFont typeface="+mj-lt"/>
              <a:buAutoNum type="arabicPeriod"/>
            </a:pPr>
            <a:r>
              <a:rPr lang="en-GB" sz="2000" dirty="0">
                <a:solidFill>
                  <a:srgbClr val="ED1C24"/>
                </a:solidFill>
              </a:rPr>
              <a:t>Award-winning consumer products, </a:t>
            </a:r>
            <a:r>
              <a:rPr lang="en-GB" sz="2000" dirty="0">
                <a:solidFill>
                  <a:schemeClr val="tx1">
                    <a:lumMod val="50000"/>
                    <a:lumOff val="50000"/>
                  </a:schemeClr>
                </a:solidFill>
              </a:rPr>
              <a:t>designed for home users and small office.</a:t>
            </a:r>
          </a:p>
          <a:p>
            <a:pPr marL="457200" indent="-457200">
              <a:buClr>
                <a:schemeClr val="tx1">
                  <a:lumMod val="50000"/>
                  <a:lumOff val="50000"/>
                </a:schemeClr>
              </a:buClr>
              <a:buFont typeface="+mj-lt"/>
              <a:buAutoNum type="arabicPeriod"/>
            </a:pPr>
            <a:r>
              <a:rPr lang="en-GB" sz="2000" dirty="0">
                <a:solidFill>
                  <a:schemeClr val="tx1">
                    <a:lumMod val="50000"/>
                    <a:lumOff val="50000"/>
                  </a:schemeClr>
                </a:solidFill>
              </a:rPr>
              <a:t>Some of the </a:t>
            </a:r>
            <a:r>
              <a:rPr lang="en-GB" sz="2000" dirty="0">
                <a:solidFill>
                  <a:srgbClr val="ED1C24"/>
                </a:solidFill>
              </a:rPr>
              <a:t>Highest profit margins </a:t>
            </a:r>
            <a:r>
              <a:rPr lang="en-GB" sz="2000" dirty="0">
                <a:solidFill>
                  <a:schemeClr val="tx1">
                    <a:lumMod val="50000"/>
                    <a:lumOff val="50000"/>
                  </a:schemeClr>
                </a:solidFill>
              </a:rPr>
              <a:t>in the industry.</a:t>
            </a:r>
          </a:p>
          <a:p>
            <a:pPr marL="457200" indent="-457200">
              <a:buClr>
                <a:schemeClr val="tx1">
                  <a:lumMod val="50000"/>
                  <a:lumOff val="50000"/>
                </a:schemeClr>
              </a:buClr>
              <a:buFont typeface="+mj-lt"/>
              <a:buAutoNum type="arabicPeriod"/>
            </a:pPr>
            <a:r>
              <a:rPr lang="en-GB" sz="2000" dirty="0">
                <a:solidFill>
                  <a:srgbClr val="ED1C24"/>
                </a:solidFill>
              </a:rPr>
              <a:t>25%+ Revenue share </a:t>
            </a:r>
            <a:r>
              <a:rPr lang="en-GB" sz="2000" dirty="0">
                <a:solidFill>
                  <a:schemeClr val="tx1">
                    <a:lumMod val="50000"/>
                    <a:lumOff val="50000"/>
                  </a:schemeClr>
                </a:solidFill>
              </a:rPr>
              <a:t>on all license renewals for the life of the product.</a:t>
            </a:r>
          </a:p>
          <a:p>
            <a:pPr marL="457200" indent="-457200">
              <a:buClr>
                <a:schemeClr val="tx1">
                  <a:lumMod val="50000"/>
                  <a:lumOff val="50000"/>
                </a:schemeClr>
              </a:buClr>
              <a:buFont typeface="+mj-lt"/>
              <a:buAutoNum type="arabicPeriod"/>
            </a:pPr>
            <a:r>
              <a:rPr lang="en-GB" sz="2000" dirty="0">
                <a:solidFill>
                  <a:schemeClr val="tx1">
                    <a:lumMod val="50000"/>
                    <a:lumOff val="50000"/>
                  </a:schemeClr>
                </a:solidFill>
              </a:rPr>
              <a:t>Expert </a:t>
            </a:r>
            <a:r>
              <a:rPr lang="en-GB" sz="2000" dirty="0">
                <a:solidFill>
                  <a:srgbClr val="ED1C24"/>
                </a:solidFill>
              </a:rPr>
              <a:t>24/7 support </a:t>
            </a:r>
            <a:r>
              <a:rPr lang="en-GB" sz="2000" dirty="0">
                <a:solidFill>
                  <a:schemeClr val="tx1">
                    <a:lumMod val="50000"/>
                    <a:lumOff val="50000"/>
                  </a:schemeClr>
                </a:solidFill>
              </a:rPr>
              <a:t>for you and your customers.</a:t>
            </a:r>
          </a:p>
          <a:p>
            <a:pPr marL="457200" indent="-457200">
              <a:buClr>
                <a:schemeClr val="tx1">
                  <a:lumMod val="50000"/>
                  <a:lumOff val="50000"/>
                </a:schemeClr>
              </a:buClr>
              <a:buFont typeface="+mj-lt"/>
              <a:buAutoNum type="arabicPeriod"/>
            </a:pPr>
            <a:r>
              <a:rPr lang="en-GB" sz="2000" dirty="0">
                <a:solidFill>
                  <a:srgbClr val="ED1C24"/>
                </a:solidFill>
              </a:rPr>
              <a:t>Free In Store Support, </a:t>
            </a:r>
            <a:r>
              <a:rPr lang="en-GB" sz="2000" dirty="0">
                <a:solidFill>
                  <a:schemeClr val="tx1">
                    <a:lumMod val="50000"/>
                    <a:lumOff val="50000"/>
                  </a:schemeClr>
                </a:solidFill>
              </a:rPr>
              <a:t>POS and product information.</a:t>
            </a:r>
          </a:p>
          <a:p>
            <a:pPr marL="457200" indent="-457200">
              <a:buClr>
                <a:schemeClr val="tx1">
                  <a:lumMod val="50000"/>
                  <a:lumOff val="50000"/>
                </a:schemeClr>
              </a:buClr>
              <a:buFont typeface="+mj-lt"/>
              <a:buAutoNum type="arabicPeriod"/>
            </a:pPr>
            <a:r>
              <a:rPr lang="en-GB" sz="2000" dirty="0">
                <a:solidFill>
                  <a:srgbClr val="ED1C24"/>
                </a:solidFill>
              </a:rPr>
              <a:t>Online Marketing </a:t>
            </a:r>
            <a:r>
              <a:rPr lang="en-GB" sz="2000" dirty="0">
                <a:solidFill>
                  <a:schemeClr val="tx1">
                    <a:lumMod val="50000"/>
                    <a:lumOff val="50000"/>
                  </a:schemeClr>
                </a:solidFill>
              </a:rPr>
              <a:t>to generate additional revenue from</a:t>
            </a:r>
            <a:br>
              <a:rPr lang="en-GB" sz="2000" dirty="0">
                <a:solidFill>
                  <a:schemeClr val="tx1">
                    <a:lumMod val="50000"/>
                    <a:lumOff val="50000"/>
                  </a:schemeClr>
                </a:solidFill>
              </a:rPr>
            </a:br>
            <a:r>
              <a:rPr lang="en-GB" sz="2000" dirty="0">
                <a:solidFill>
                  <a:schemeClr val="tx1">
                    <a:lumMod val="50000"/>
                    <a:lumOff val="50000"/>
                  </a:schemeClr>
                </a:solidFill>
              </a:rPr>
              <a:t>your website.</a:t>
            </a:r>
            <a:endParaRPr lang="en-US" sz="2000" dirty="0">
              <a:solidFill>
                <a:schemeClr val="tx1">
                  <a:lumMod val="50000"/>
                  <a:lumOff val="50000"/>
                </a:schemeClr>
              </a:solidFill>
            </a:endParaRPr>
          </a:p>
        </p:txBody>
      </p:sp>
      <p:sp>
        <p:nvSpPr>
          <p:cNvPr id="7" name="Rounded Rectangle 6"/>
          <p:cNvSpPr/>
          <p:nvPr/>
        </p:nvSpPr>
        <p:spPr>
          <a:xfrm>
            <a:off x="8461109" y="4528956"/>
            <a:ext cx="4641574" cy="2145435"/>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Right Triangle 7"/>
          <p:cNvSpPr/>
          <p:nvPr/>
        </p:nvSpPr>
        <p:spPr>
          <a:xfrm flipH="1" flipV="1">
            <a:off x="12364278" y="6247269"/>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TextBox 8"/>
          <p:cNvSpPr txBox="1"/>
          <p:nvPr/>
        </p:nvSpPr>
        <p:spPr>
          <a:xfrm>
            <a:off x="8727400" y="4723995"/>
            <a:ext cx="4108862" cy="1815882"/>
          </a:xfrm>
          <a:prstGeom prst="rect">
            <a:avLst/>
          </a:prstGeom>
          <a:noFill/>
        </p:spPr>
        <p:txBody>
          <a:bodyPr wrap="square" lIns="0" tIns="0" rIns="0" bIns="0" rtlCol="0">
            <a:spAutoFit/>
          </a:bodyPr>
          <a:lstStyle/>
          <a:p>
            <a:pPr>
              <a:lnSpc>
                <a:spcPct val="120000"/>
              </a:lnSpc>
              <a:spcAft>
                <a:spcPts val="900"/>
              </a:spcAft>
            </a:pPr>
            <a:r>
              <a:rPr lang="en-GB" sz="1500" dirty="0">
                <a:solidFill>
                  <a:schemeClr val="bg1"/>
                </a:solidFill>
                <a:latin typeface="Arial" charset="0"/>
                <a:ea typeface="Arial" charset="0"/>
                <a:cs typeface="Arial" charset="0"/>
              </a:rPr>
              <a:t>Working with BullGuard is a rewarding experience, both for ourselves and our customers. It’s a great product for the customer, we get to add value to our PCs, receive a rebate and an invitation to Advantage + events.</a:t>
            </a:r>
          </a:p>
          <a:p>
            <a:pPr>
              <a:lnSpc>
                <a:spcPct val="120000"/>
              </a:lnSpc>
            </a:pPr>
            <a:r>
              <a:rPr lang="en-GB" sz="1500" b="1" dirty="0">
                <a:solidFill>
                  <a:schemeClr val="bg1"/>
                </a:solidFill>
                <a:latin typeface="Arial" charset="0"/>
                <a:ea typeface="Arial" charset="0"/>
                <a:cs typeface="Arial" charset="0"/>
              </a:rPr>
              <a:t>Jon Carter, Managing Director, Fierce PC </a:t>
            </a:r>
          </a:p>
        </p:txBody>
      </p:sp>
    </p:spTree>
    <p:extLst>
      <p:ext uri="{BB962C8B-B14F-4D97-AF65-F5344CB8AC3E}">
        <p14:creationId xmlns:p14="http://schemas.microsoft.com/office/powerpoint/2010/main" val="2066769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3. Award-winning Products</a:t>
            </a:r>
            <a:endParaRPr lang="en-US" dirty="0"/>
          </a:p>
        </p:txBody>
      </p:sp>
      <p:sp>
        <p:nvSpPr>
          <p:cNvPr id="6" name="Content Placeholder 5"/>
          <p:cNvSpPr>
            <a:spLocks noGrp="1"/>
          </p:cNvSpPr>
          <p:nvPr>
            <p:ph idx="1"/>
          </p:nvPr>
        </p:nvSpPr>
        <p:spPr>
          <a:xfrm>
            <a:off x="7037761" y="1734193"/>
            <a:ext cx="5459039" cy="6041382"/>
          </a:xfrm>
        </p:spPr>
        <p:txBody>
          <a:bodyPr/>
          <a:lstStyle/>
          <a:p>
            <a:pPr marL="0" indent="0">
              <a:lnSpc>
                <a:spcPct val="120000"/>
              </a:lnSpc>
              <a:spcBef>
                <a:spcPts val="0"/>
              </a:spcBef>
              <a:spcAft>
                <a:spcPts val="1200"/>
              </a:spcAft>
              <a:buNone/>
            </a:pPr>
            <a:r>
              <a:rPr lang="en-GB" dirty="0">
                <a:solidFill>
                  <a:schemeClr val="tx1">
                    <a:lumMod val="50000"/>
                    <a:lumOff val="50000"/>
                  </a:schemeClr>
                </a:solidFill>
              </a:rPr>
              <a:t>You know you’re in good company with BullGuard Internet Security when it wins a Gold Malware Protection Award.</a:t>
            </a:r>
          </a:p>
          <a:p>
            <a:pPr marL="0" indent="0">
              <a:lnSpc>
                <a:spcPct val="120000"/>
              </a:lnSpc>
              <a:spcBef>
                <a:spcPts val="0"/>
              </a:spcBef>
              <a:spcAft>
                <a:spcPts val="1200"/>
              </a:spcAft>
              <a:buNone/>
            </a:pPr>
            <a:r>
              <a:rPr lang="en-GB" dirty="0">
                <a:solidFill>
                  <a:schemeClr val="tx1">
                    <a:lumMod val="50000"/>
                    <a:lumOff val="50000"/>
                  </a:schemeClr>
                </a:solidFill>
              </a:rPr>
              <a:t>This coveted honorific was given by independent testing lab AV-Comparatives in its 2017 review of security software.</a:t>
            </a:r>
          </a:p>
          <a:p>
            <a:pPr marL="0" indent="0">
              <a:lnSpc>
                <a:spcPct val="120000"/>
              </a:lnSpc>
              <a:spcBef>
                <a:spcPts val="0"/>
              </a:spcBef>
              <a:spcAft>
                <a:spcPts val="1200"/>
              </a:spcAft>
              <a:buNone/>
            </a:pPr>
            <a:r>
              <a:rPr lang="en-GB" dirty="0">
                <a:solidFill>
                  <a:schemeClr val="tx1">
                    <a:lumMod val="50000"/>
                    <a:lumOff val="50000"/>
                  </a:schemeClr>
                </a:solidFill>
              </a:rPr>
              <a:t>BullGuard was only one of two companies in a crowded security market to win the award, which is clearly a testament to the strength of its in-depth defences.</a:t>
            </a:r>
          </a:p>
          <a:p>
            <a:pPr marL="0" indent="0">
              <a:lnSpc>
                <a:spcPct val="120000"/>
              </a:lnSpc>
              <a:spcBef>
                <a:spcPts val="0"/>
              </a:spcBef>
              <a:spcAft>
                <a:spcPts val="1200"/>
              </a:spcAft>
              <a:buNone/>
            </a:pPr>
            <a:r>
              <a:rPr lang="en-GB" dirty="0">
                <a:solidFill>
                  <a:schemeClr val="tx1">
                    <a:lumMod val="50000"/>
                    <a:lumOff val="50000"/>
                  </a:schemeClr>
                </a:solidFill>
              </a:rPr>
              <a:t>AV-Comparatives ran a number of tests on BullGuard Internet Security during 2017.</a:t>
            </a:r>
          </a:p>
          <a:p>
            <a:pPr marL="0" indent="0">
              <a:lnSpc>
                <a:spcPct val="120000"/>
              </a:lnSpc>
              <a:spcBef>
                <a:spcPts val="0"/>
              </a:spcBef>
              <a:spcAft>
                <a:spcPts val="1200"/>
              </a:spcAft>
              <a:buNone/>
            </a:pPr>
            <a:r>
              <a:rPr lang="en-GB" dirty="0">
                <a:solidFill>
                  <a:schemeClr val="tx1">
                    <a:lumMod val="50000"/>
                    <a:lumOff val="50000"/>
                  </a:schemeClr>
                </a:solidFill>
              </a:rPr>
              <a:t>It tested how well BullGuard detected known malware and also the effectiveness of its behavioural detection engine which identifies and blocks newly released and as yet unrecognised malware such as ransomware.</a:t>
            </a:r>
          </a:p>
          <a:p>
            <a:pPr marL="0" indent="0">
              <a:lnSpc>
                <a:spcPct val="120000"/>
              </a:lnSpc>
              <a:spcBef>
                <a:spcPts val="0"/>
              </a:spcBef>
              <a:spcAft>
                <a:spcPts val="1200"/>
              </a:spcAft>
              <a:buNone/>
            </a:pPr>
            <a:r>
              <a:rPr lang="en-GB" dirty="0">
                <a:solidFill>
                  <a:schemeClr val="tx1">
                    <a:lumMod val="50000"/>
                    <a:lumOff val="50000"/>
                  </a:schemeClr>
                </a:solidFill>
              </a:rPr>
              <a:t>Persistently positive results arising from the tests led to BullGuard being awarded the best-in-class Gold Malware Protection Award.</a:t>
            </a:r>
          </a:p>
          <a:p>
            <a:pPr marL="0" indent="0">
              <a:lnSpc>
                <a:spcPct val="120000"/>
              </a:lnSpc>
              <a:spcBef>
                <a:spcPts val="0"/>
              </a:spcBef>
              <a:spcAft>
                <a:spcPts val="1200"/>
              </a:spcAft>
              <a:buNone/>
            </a:pPr>
            <a:endParaRPr lang="en-GB" dirty="0">
              <a:solidFill>
                <a:schemeClr val="tx1">
                  <a:lumMod val="50000"/>
                  <a:lumOff val="50000"/>
                </a:schemeClr>
              </a:solidFill>
            </a:endParaRPr>
          </a:p>
        </p:txBody>
      </p:sp>
      <p:pic>
        <p:nvPicPr>
          <p:cNvPr id="8" name="Picture 7"/>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6840009" y="418365"/>
            <a:ext cx="4025075" cy="71243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6065" y="2306320"/>
            <a:ext cx="5252535" cy="3439160"/>
          </a:xfrm>
          <a:prstGeom prst="rect">
            <a:avLst/>
          </a:prstGeom>
        </p:spPr>
      </p:pic>
    </p:spTree>
    <p:extLst>
      <p:ext uri="{BB962C8B-B14F-4D97-AF65-F5344CB8AC3E}">
        <p14:creationId xmlns:p14="http://schemas.microsoft.com/office/powerpoint/2010/main" val="1603055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70205" y="1851660"/>
            <a:ext cx="9804400" cy="4800600"/>
          </a:xfrm>
          <a:prstGeom prst="rect">
            <a:avLst/>
          </a:prstGeom>
        </p:spPr>
      </p:pic>
      <p:sp>
        <p:nvSpPr>
          <p:cNvPr id="5" name="Title 4"/>
          <p:cNvSpPr>
            <a:spLocks noGrp="1"/>
          </p:cNvSpPr>
          <p:nvPr>
            <p:ph type="title"/>
          </p:nvPr>
        </p:nvSpPr>
        <p:spPr/>
        <p:txBody>
          <a:bodyPr/>
          <a:lstStyle/>
          <a:p>
            <a:r>
              <a:rPr lang="en-GB" dirty="0"/>
              <a:t>3. Award-winning Products</a:t>
            </a:r>
            <a:endParaRPr lang="en-US" dirty="0"/>
          </a:p>
        </p:txBody>
      </p:sp>
      <p:sp>
        <p:nvSpPr>
          <p:cNvPr id="6" name="Content Placeholder 5"/>
          <p:cNvSpPr>
            <a:spLocks noGrp="1"/>
          </p:cNvSpPr>
          <p:nvPr>
            <p:ph idx="1"/>
          </p:nvPr>
        </p:nvSpPr>
        <p:spPr>
          <a:xfrm>
            <a:off x="1670205" y="4526279"/>
            <a:ext cx="3816195" cy="1691641"/>
          </a:xfrm>
        </p:spPr>
        <p:txBody>
          <a:bodyPr/>
          <a:lstStyle/>
          <a:p>
            <a:pPr marL="0" indent="0">
              <a:lnSpc>
                <a:spcPct val="120000"/>
              </a:lnSpc>
              <a:spcBef>
                <a:spcPts val="0"/>
              </a:spcBef>
              <a:spcAft>
                <a:spcPts val="1200"/>
              </a:spcAft>
              <a:buNone/>
            </a:pPr>
            <a:r>
              <a:rPr lang="en-GB" dirty="0">
                <a:solidFill>
                  <a:schemeClr val="tx1">
                    <a:lumMod val="50000"/>
                    <a:lumOff val="50000"/>
                  </a:schemeClr>
                </a:solidFill>
              </a:rPr>
              <a:t>Independent tests have established that BullGuard Internet Security has the best virus catch rates. It features multiple layers of defence providing an impenetrable protection system.</a:t>
            </a:r>
          </a:p>
        </p:txBody>
      </p:sp>
    </p:spTree>
    <p:extLst>
      <p:ext uri="{BB962C8B-B14F-4D97-AF65-F5344CB8AC3E}">
        <p14:creationId xmlns:p14="http://schemas.microsoft.com/office/powerpoint/2010/main" val="1605992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6" name="Content Placeholder 5"/>
          <p:cNvSpPr>
            <a:spLocks noGrp="1"/>
          </p:cNvSpPr>
          <p:nvPr>
            <p:ph sz="half" idx="1"/>
          </p:nvPr>
        </p:nvSpPr>
        <p:spPr>
          <a:xfrm>
            <a:off x="576000" y="1938720"/>
            <a:ext cx="6025522" cy="774850"/>
          </a:xfrm>
        </p:spPr>
        <p:txBody>
          <a:bodyPr>
            <a:normAutofit/>
          </a:bodyPr>
          <a:lstStyle/>
          <a:p>
            <a:pPr marL="0" indent="0">
              <a:buNone/>
            </a:pPr>
            <a:r>
              <a:rPr lang="en-GB" sz="2400" dirty="0">
                <a:solidFill>
                  <a:schemeClr val="tx1">
                    <a:lumMod val="50000"/>
                    <a:lumOff val="50000"/>
                  </a:schemeClr>
                </a:solidFill>
              </a:rPr>
              <a:t>Today’s leading online security products...</a:t>
            </a:r>
            <a:endParaRPr lang="en-US" sz="2400" dirty="0">
              <a:solidFill>
                <a:schemeClr val="tx1">
                  <a:lumMod val="50000"/>
                  <a:lumOff val="50000"/>
                </a:schemeClr>
              </a:solidFill>
            </a:endParaRPr>
          </a:p>
        </p:txBody>
      </p:sp>
      <p:sp>
        <p:nvSpPr>
          <p:cNvPr id="8" name="Content Placeholder 5"/>
          <p:cNvSpPr txBox="1">
            <a:spLocks/>
          </p:cNvSpPr>
          <p:nvPr/>
        </p:nvSpPr>
        <p:spPr>
          <a:xfrm>
            <a:off x="576000" y="4877110"/>
            <a:ext cx="6025522" cy="1314741"/>
          </a:xfrm>
          <a:prstGeom prst="rect">
            <a:avLst/>
          </a:prstGeom>
        </p:spPr>
        <p:txBody>
          <a:bodyPr vert="horz" lIns="0" tIns="0" rIns="0" bIns="0" rtlCol="0">
            <a:norm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Consistently high Malware Catch rates with Best Buy and</a:t>
            </a:r>
            <a:br>
              <a:rPr lang="en-GB" dirty="0"/>
            </a:br>
            <a:r>
              <a:rPr lang="en-GB" dirty="0"/>
              <a:t>Best in Test awards</a:t>
            </a:r>
          </a:p>
          <a:p>
            <a:pPr>
              <a:lnSpc>
                <a:spcPct val="110000"/>
              </a:lnSpc>
              <a:spcBef>
                <a:spcPts val="600"/>
              </a:spcBef>
            </a:pPr>
            <a:r>
              <a:rPr lang="en-GB" dirty="0"/>
              <a:t>Designed for Ease of Use and to be light on system resources</a:t>
            </a:r>
          </a:p>
          <a:p>
            <a:pPr>
              <a:lnSpc>
                <a:spcPct val="110000"/>
              </a:lnSpc>
              <a:spcBef>
                <a:spcPts val="600"/>
              </a:spcBef>
            </a:pPr>
            <a:r>
              <a:rPr lang="en-GB" dirty="0"/>
              <a:t>Smart protection for Laptop, Desktop and Mobile Devices</a:t>
            </a:r>
            <a:endParaRPr lang="en-US" dirty="0"/>
          </a:p>
        </p:txBody>
      </p:sp>
      <p:sp>
        <p:nvSpPr>
          <p:cNvPr id="10" name="Content Placeholder 5"/>
          <p:cNvSpPr txBox="1">
            <a:spLocks/>
          </p:cNvSpPr>
          <p:nvPr/>
        </p:nvSpPr>
        <p:spPr>
          <a:xfrm>
            <a:off x="7039404" y="3369518"/>
            <a:ext cx="4834917" cy="1766321"/>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Comprehensive multi device licensing - PC, Mac and Android</a:t>
            </a:r>
          </a:p>
          <a:p>
            <a:pPr>
              <a:lnSpc>
                <a:spcPct val="110000"/>
              </a:lnSpc>
              <a:spcBef>
                <a:spcPts val="600"/>
              </a:spcBef>
            </a:pPr>
            <a:r>
              <a:rPr lang="en-GB" dirty="0"/>
              <a:t>High value, up to 10 devices on a single license</a:t>
            </a:r>
          </a:p>
          <a:p>
            <a:pPr>
              <a:lnSpc>
                <a:spcPct val="110000"/>
              </a:lnSpc>
              <a:spcBef>
                <a:spcPts val="600"/>
              </a:spcBef>
            </a:pPr>
            <a:r>
              <a:rPr lang="en-GB" dirty="0"/>
              <a:t>Free 24/7 help and support with industry-leading response times by live-chat or email</a:t>
            </a:r>
            <a:endParaRPr lang="en-US" dirty="0"/>
          </a:p>
        </p:txBody>
      </p:sp>
      <p:sp>
        <p:nvSpPr>
          <p:cNvPr id="12" name="Rounded Rectangle 11"/>
          <p:cNvSpPr/>
          <p:nvPr/>
        </p:nvSpPr>
        <p:spPr>
          <a:xfrm>
            <a:off x="7109474" y="5285532"/>
            <a:ext cx="6003430" cy="1784824"/>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ight Triangle 12"/>
          <p:cNvSpPr/>
          <p:nvPr/>
        </p:nvSpPr>
        <p:spPr>
          <a:xfrm flipH="1" flipV="1">
            <a:off x="12374499" y="6643234"/>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TextBox 13"/>
          <p:cNvSpPr txBox="1"/>
          <p:nvPr/>
        </p:nvSpPr>
        <p:spPr>
          <a:xfrm>
            <a:off x="7386853" y="5518590"/>
            <a:ext cx="5748143" cy="1346522"/>
          </a:xfrm>
          <a:prstGeom prst="rect">
            <a:avLst/>
          </a:prstGeom>
          <a:noFill/>
        </p:spPr>
        <p:txBody>
          <a:bodyPr wrap="square" lIns="0" tIns="0" rIns="0" bIns="0" rtlCol="0">
            <a:spAutoFit/>
          </a:bodyPr>
          <a:lstStyle/>
          <a:p>
            <a:pPr>
              <a:lnSpc>
                <a:spcPct val="110000"/>
              </a:lnSpc>
              <a:spcAft>
                <a:spcPts val="900"/>
              </a:spcAft>
            </a:pPr>
            <a:r>
              <a:rPr lang="en-GB" sz="1900" dirty="0">
                <a:solidFill>
                  <a:schemeClr val="bg1"/>
                </a:solidFill>
                <a:latin typeface="Arial" charset="0"/>
                <a:ea typeface="Arial" charset="0"/>
                <a:cs typeface="Arial" charset="0"/>
              </a:rPr>
              <a:t>BullGuard’s products are so popular with customers that 85% renew their license every year.</a:t>
            </a:r>
          </a:p>
          <a:p>
            <a:pPr>
              <a:lnSpc>
                <a:spcPct val="120000"/>
              </a:lnSpc>
              <a:spcAft>
                <a:spcPts val="900"/>
              </a:spcAft>
            </a:pPr>
            <a:r>
              <a:rPr lang="en-GB" sz="1500" b="1" dirty="0">
                <a:solidFill>
                  <a:schemeClr val="bg1"/>
                </a:solidFill>
                <a:latin typeface="Arial" charset="0"/>
                <a:ea typeface="Arial" charset="0"/>
                <a:cs typeface="Arial" charset="0"/>
              </a:rPr>
              <a:t>Ronald </a:t>
            </a:r>
            <a:r>
              <a:rPr lang="en-GB" sz="1500" b="1" dirty="0" err="1">
                <a:solidFill>
                  <a:schemeClr val="bg1"/>
                </a:solidFill>
                <a:latin typeface="Arial" charset="0"/>
                <a:ea typeface="Arial" charset="0"/>
                <a:cs typeface="Arial" charset="0"/>
              </a:rPr>
              <a:t>Schuyten</a:t>
            </a:r>
            <a:r>
              <a:rPr lang="en-GB" sz="1500" b="1" dirty="0">
                <a:solidFill>
                  <a:schemeClr val="bg1"/>
                </a:solidFill>
                <a:latin typeface="Arial" charset="0"/>
                <a:ea typeface="Arial" charset="0"/>
                <a:cs typeface="Arial" charset="0"/>
              </a:rPr>
              <a:t>, General Manager</a:t>
            </a:r>
            <a:br>
              <a:rPr lang="en-GB" sz="1500" b="1" dirty="0">
                <a:solidFill>
                  <a:schemeClr val="bg1"/>
                </a:solidFill>
                <a:latin typeface="Arial" charset="0"/>
                <a:ea typeface="Arial" charset="0"/>
                <a:cs typeface="Arial" charset="0"/>
              </a:rPr>
            </a:br>
            <a:r>
              <a:rPr lang="en-GB" sz="1500" b="1" dirty="0" err="1">
                <a:solidFill>
                  <a:schemeClr val="bg1"/>
                </a:solidFill>
                <a:latin typeface="Arial" charset="0"/>
                <a:ea typeface="Arial" charset="0"/>
                <a:cs typeface="Arial" charset="0"/>
              </a:rPr>
              <a:t>Ataf</a:t>
            </a:r>
            <a:r>
              <a:rPr lang="en-GB" sz="1500" b="1" dirty="0">
                <a:solidFill>
                  <a:schemeClr val="bg1"/>
                </a:solidFill>
                <a:latin typeface="Arial" charset="0"/>
                <a:ea typeface="Arial" charset="0"/>
                <a:cs typeface="Arial" charset="0"/>
              </a:rPr>
              <a:t> </a:t>
            </a:r>
            <a:r>
              <a:rPr lang="en-GB" sz="1500" b="1" dirty="0" err="1">
                <a:solidFill>
                  <a:schemeClr val="bg1"/>
                </a:solidFill>
                <a:latin typeface="Arial" charset="0"/>
                <a:ea typeface="Arial" charset="0"/>
                <a:cs typeface="Arial" charset="0"/>
              </a:rPr>
              <a:t>Compu</a:t>
            </a:r>
            <a:r>
              <a:rPr lang="en-GB" sz="1500" b="1" dirty="0">
                <a:solidFill>
                  <a:schemeClr val="bg1"/>
                </a:solidFill>
                <a:latin typeface="Arial" charset="0"/>
                <a:ea typeface="Arial" charset="0"/>
                <a:cs typeface="Arial" charset="0"/>
              </a:rPr>
              <a:t> &amp; Co, Brussels, Belgium</a:t>
            </a:r>
          </a:p>
        </p:txBody>
      </p:sp>
      <p:pic>
        <p:nvPicPr>
          <p:cNvPr id="15" name="Picture 14"/>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12146965" y="3369518"/>
            <a:ext cx="965939" cy="950963"/>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89442" y="2125895"/>
            <a:ext cx="2318317" cy="921117"/>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6000" y="2713570"/>
            <a:ext cx="5868343" cy="1891016"/>
          </a:xfrm>
          <a:prstGeom prst="rect">
            <a:avLst/>
          </a:prstGeom>
        </p:spPr>
      </p:pic>
    </p:spTree>
    <p:extLst>
      <p:ext uri="{BB962C8B-B14F-4D97-AF65-F5344CB8AC3E}">
        <p14:creationId xmlns:p14="http://schemas.microsoft.com/office/powerpoint/2010/main" val="674759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a:solidFill>
                  <a:schemeClr val="tx1">
                    <a:lumMod val="50000"/>
                    <a:lumOff val="50000"/>
                  </a:schemeClr>
                </a:solidFill>
              </a:rPr>
              <a:t>...and tomorrow’s Dojo by BullGuard will protect the entire home</a:t>
            </a:r>
            <a:endParaRPr lang="en-US" sz="2400" dirty="0">
              <a:solidFill>
                <a:schemeClr val="tx1">
                  <a:lumMod val="50000"/>
                  <a:lumOff val="50000"/>
                </a:schemeClr>
              </a:solidFill>
            </a:endParaRPr>
          </a:p>
        </p:txBody>
      </p:sp>
      <p:sp>
        <p:nvSpPr>
          <p:cNvPr id="8" name="Content Placeholder 5"/>
          <p:cNvSpPr txBox="1">
            <a:spLocks/>
          </p:cNvSpPr>
          <p:nvPr/>
        </p:nvSpPr>
        <p:spPr>
          <a:xfrm>
            <a:off x="576000" y="2625214"/>
            <a:ext cx="6025522" cy="2165726"/>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Consumers are adding more connected devices to their homes every day</a:t>
            </a:r>
          </a:p>
          <a:p>
            <a:pPr>
              <a:lnSpc>
                <a:spcPct val="110000"/>
              </a:lnSpc>
              <a:spcBef>
                <a:spcPts val="600"/>
              </a:spcBef>
            </a:pPr>
            <a:r>
              <a:rPr lang="en-GB" dirty="0"/>
              <a:t>Keeping them secure will become the next front line in the war against cybercrime</a:t>
            </a:r>
          </a:p>
          <a:p>
            <a:pPr>
              <a:lnSpc>
                <a:spcPct val="110000"/>
              </a:lnSpc>
              <a:spcBef>
                <a:spcPts val="600"/>
              </a:spcBef>
            </a:pPr>
            <a:r>
              <a:rPr lang="en-GB" dirty="0"/>
              <a:t>Dojo by BullGuard is the security net around the connected home, protecting all the Wi-Fi enabled devices within it</a:t>
            </a:r>
          </a:p>
          <a:p>
            <a:pPr>
              <a:lnSpc>
                <a:spcPct val="110000"/>
              </a:lnSpc>
              <a:spcBef>
                <a:spcPts val="600"/>
              </a:spcBef>
            </a:pPr>
            <a:r>
              <a:rPr lang="en-GB" dirty="0"/>
              <a:t>Dojo by BullGuard gives customers the freedom to add as many Smart Home devices as they want without compromising privacy or security</a:t>
            </a:r>
          </a:p>
          <a:p>
            <a:pPr>
              <a:lnSpc>
                <a:spcPct val="110000"/>
              </a:lnSpc>
              <a:spcBef>
                <a:spcPts val="600"/>
              </a:spcBef>
            </a:pPr>
            <a:r>
              <a:rPr lang="en-GB" dirty="0"/>
              <a:t>It’s why we are confident that Dojo by BullGuard will become the cornerstone of the Smart Home</a:t>
            </a:r>
            <a:endParaRPr lang="en-US" dirty="0"/>
          </a:p>
        </p:txBody>
      </p:sp>
      <p:pic>
        <p:nvPicPr>
          <p:cNvPr id="3" name="Picture 2"/>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7020232" y="2647629"/>
            <a:ext cx="6655478" cy="3605688"/>
          </a:xfrm>
          <a:prstGeom prst="rect">
            <a:avLst/>
          </a:prstGeom>
        </p:spPr>
      </p:pic>
    </p:spTree>
    <p:extLst>
      <p:ext uri="{BB962C8B-B14F-4D97-AF65-F5344CB8AC3E}">
        <p14:creationId xmlns:p14="http://schemas.microsoft.com/office/powerpoint/2010/main" val="326444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3. </a:t>
            </a:r>
            <a:r>
              <a:rPr lang="en-US" dirty="0"/>
              <a:t>Award-winning Product Features</a:t>
            </a:r>
          </a:p>
        </p:txBody>
      </p:sp>
      <p:sp>
        <p:nvSpPr>
          <p:cNvPr id="6" name="Content Placeholder 5"/>
          <p:cNvSpPr>
            <a:spLocks noGrp="1"/>
          </p:cNvSpPr>
          <p:nvPr>
            <p:ph idx="1"/>
          </p:nvPr>
        </p:nvSpPr>
        <p:spPr>
          <a:xfrm>
            <a:off x="576001" y="3184371"/>
            <a:ext cx="3960000" cy="2863731"/>
          </a:xfrm>
        </p:spPr>
        <p:txBody>
          <a:bodyPr>
            <a:noAutofit/>
          </a:bodyPr>
          <a:lstStyle/>
          <a:p>
            <a:pPr marL="0" indent="0">
              <a:buClr>
                <a:schemeClr val="tx1">
                  <a:lumMod val="50000"/>
                  <a:lumOff val="50000"/>
                </a:schemeClr>
              </a:buClr>
              <a:buNone/>
            </a:pPr>
            <a:r>
              <a:rPr lang="en-US" sz="1400" dirty="0">
                <a:solidFill>
                  <a:schemeClr val="tx1"/>
                </a:solidFill>
                <a:ea typeface="Arial" charset="0"/>
                <a:cs typeface="Arial" charset="0"/>
              </a:rPr>
              <a:t>(in Premium Protection only)</a:t>
            </a:r>
            <a:br>
              <a:rPr lang="en-US" sz="2000" dirty="0"/>
            </a:br>
            <a:r>
              <a:rPr lang="en-US" sz="2000" dirty="0"/>
              <a:t>Home Network Scanner </a:t>
            </a:r>
          </a:p>
          <a:p>
            <a:pPr marL="0" indent="0">
              <a:buClr>
                <a:schemeClr val="tx1">
                  <a:lumMod val="50000"/>
                  <a:lumOff val="50000"/>
                </a:schemeClr>
              </a:buClr>
              <a:buNone/>
            </a:pPr>
            <a:r>
              <a:rPr lang="en-GB" dirty="0">
                <a:solidFill>
                  <a:schemeClr val="tx1">
                    <a:lumMod val="50000"/>
                    <a:lumOff val="50000"/>
                  </a:schemeClr>
                </a:solidFill>
              </a:rPr>
              <a:t>Every connected device in the home is a potential open door to hackers, putting personal and financial information at risk. Our latest version of Premium Protection includes Home Network Scanner that continuously monitors the home </a:t>
            </a:r>
            <a:r>
              <a:rPr lang="en-GB" dirty="0" err="1">
                <a:solidFill>
                  <a:schemeClr val="tx1">
                    <a:lumMod val="50000"/>
                    <a:lumOff val="50000"/>
                  </a:schemeClr>
                </a:solidFill>
              </a:rPr>
              <a:t>wi-fi</a:t>
            </a:r>
            <a:r>
              <a:rPr lang="en-GB" dirty="0">
                <a:solidFill>
                  <a:schemeClr val="tx1">
                    <a:lumMod val="50000"/>
                    <a:lumOff val="50000"/>
                  </a:schemeClr>
                </a:solidFill>
              </a:rPr>
              <a:t> network, standing guard over all connected devices to ensure they don’t become an open door to cyber attack.</a:t>
            </a:r>
          </a:p>
        </p:txBody>
      </p:sp>
      <p:sp>
        <p:nvSpPr>
          <p:cNvPr id="9" name="TextBox 8"/>
          <p:cNvSpPr txBox="1"/>
          <p:nvPr/>
        </p:nvSpPr>
        <p:spPr>
          <a:xfrm>
            <a:off x="8727400" y="4723995"/>
            <a:ext cx="4108862" cy="1815882"/>
          </a:xfrm>
          <a:prstGeom prst="rect">
            <a:avLst/>
          </a:prstGeom>
          <a:noFill/>
        </p:spPr>
        <p:txBody>
          <a:bodyPr wrap="square" lIns="0" tIns="0" rIns="0" bIns="0" rtlCol="0">
            <a:spAutoFit/>
          </a:bodyPr>
          <a:lstStyle/>
          <a:p>
            <a:pPr>
              <a:lnSpc>
                <a:spcPct val="120000"/>
              </a:lnSpc>
              <a:spcAft>
                <a:spcPts val="900"/>
              </a:spcAft>
            </a:pPr>
            <a:r>
              <a:rPr lang="en-GB" sz="1500" dirty="0">
                <a:solidFill>
                  <a:schemeClr val="bg1"/>
                </a:solidFill>
                <a:latin typeface="Arial" charset="0"/>
                <a:ea typeface="Arial" charset="0"/>
                <a:cs typeface="Arial" charset="0"/>
              </a:rPr>
              <a:t>Working with BullGuard is a rewarding experience, both for ourselves and our customers. It’s a great product for the customer, we get to add value to our PCs, receive a rebate and an invitation to Advantage + events.</a:t>
            </a:r>
          </a:p>
          <a:p>
            <a:pPr>
              <a:lnSpc>
                <a:spcPct val="120000"/>
              </a:lnSpc>
            </a:pPr>
            <a:r>
              <a:rPr lang="en-GB" sz="1500" b="1" dirty="0">
                <a:solidFill>
                  <a:schemeClr val="bg1"/>
                </a:solidFill>
                <a:latin typeface="Arial" charset="0"/>
                <a:ea typeface="Arial" charset="0"/>
                <a:cs typeface="Arial" charset="0"/>
              </a:rPr>
              <a:t>Jon Carter, Managing Director, Fierce PC </a:t>
            </a:r>
          </a:p>
        </p:txBody>
      </p:sp>
      <p:sp>
        <p:nvSpPr>
          <p:cNvPr id="12" name="Content Placeholder 5"/>
          <p:cNvSpPr txBox="1">
            <a:spLocks/>
          </p:cNvSpPr>
          <p:nvPr/>
        </p:nvSpPr>
        <p:spPr>
          <a:xfrm>
            <a:off x="4859729" y="3184371"/>
            <a:ext cx="3960000" cy="2863731"/>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buClr>
                <a:schemeClr val="tx1">
                  <a:lumMod val="50000"/>
                  <a:lumOff val="50000"/>
                </a:schemeClr>
              </a:buClr>
              <a:buNone/>
            </a:pPr>
            <a:r>
              <a:rPr lang="en-US" sz="2000" dirty="0"/>
              <a:t>Game Booster</a:t>
            </a:r>
            <a:r>
              <a:rPr lang="en-GB" sz="2000" dirty="0"/>
              <a:t> </a:t>
            </a:r>
          </a:p>
          <a:p>
            <a:pPr marL="0" indent="0">
              <a:buClr>
                <a:schemeClr val="tx1">
                  <a:lumMod val="50000"/>
                  <a:lumOff val="50000"/>
                </a:schemeClr>
              </a:buClr>
              <a:buNone/>
            </a:pPr>
            <a:r>
              <a:rPr lang="en-GB" dirty="0">
                <a:solidFill>
                  <a:schemeClr val="tx1">
                    <a:lumMod val="50000"/>
                    <a:lumOff val="50000"/>
                  </a:schemeClr>
                </a:solidFill>
              </a:rPr>
              <a:t>Gamers are the most vulnerable group to cyber attack. Our new Game Booster feature optimises CPU performance while blocking pop ups and other annoying interruptions. So gamers enjoy noticeably smoother gaming without any lag and without interruptions. </a:t>
            </a:r>
          </a:p>
        </p:txBody>
      </p:sp>
      <p:sp>
        <p:nvSpPr>
          <p:cNvPr id="13" name="Content Placeholder 5"/>
          <p:cNvSpPr txBox="1">
            <a:spLocks/>
          </p:cNvSpPr>
          <p:nvPr/>
        </p:nvSpPr>
        <p:spPr>
          <a:xfrm>
            <a:off x="9143457" y="3184371"/>
            <a:ext cx="3960000" cy="2863731"/>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buClr>
                <a:schemeClr val="tx1">
                  <a:lumMod val="50000"/>
                  <a:lumOff val="50000"/>
                </a:schemeClr>
              </a:buClr>
              <a:buNone/>
            </a:pPr>
            <a:r>
              <a:rPr lang="en-US" sz="2000" dirty="0"/>
              <a:t>Next Gen Anti-Malware</a:t>
            </a:r>
            <a:endParaRPr lang="en-GB" sz="2000" dirty="0"/>
          </a:p>
          <a:p>
            <a:pPr marL="0" indent="0">
              <a:buNone/>
            </a:pPr>
            <a:r>
              <a:rPr lang="en-US" dirty="0">
                <a:solidFill>
                  <a:schemeClr val="tx1">
                    <a:lumMod val="50000"/>
                    <a:lumOff val="50000"/>
                  </a:schemeClr>
                </a:solidFill>
                <a:latin typeface="Helvetica" charset="0"/>
              </a:rPr>
              <a:t>Our next gen anti-malware gives intelligent triple layer protection;</a:t>
            </a:r>
          </a:p>
          <a:p>
            <a:pPr marL="342900" indent="-342900">
              <a:buFont typeface="+mj-lt"/>
              <a:buAutoNum type="arabicPeriod"/>
            </a:pPr>
            <a:r>
              <a:rPr lang="en-US" dirty="0">
                <a:solidFill>
                  <a:schemeClr val="tx1">
                    <a:lumMod val="50000"/>
                    <a:lumOff val="50000"/>
                  </a:schemeClr>
                </a:solidFill>
                <a:latin typeface="Helvetica" charset="0"/>
              </a:rPr>
              <a:t>It </a:t>
            </a:r>
            <a:r>
              <a:rPr lang="en-US" dirty="0" err="1">
                <a:solidFill>
                  <a:schemeClr val="tx1">
                    <a:lumMod val="50000"/>
                    <a:lumOff val="50000"/>
                  </a:schemeClr>
                </a:solidFill>
                <a:latin typeface="Helvetica" charset="0"/>
              </a:rPr>
              <a:t>recognises</a:t>
            </a:r>
            <a:r>
              <a:rPr lang="en-US" dirty="0">
                <a:solidFill>
                  <a:schemeClr val="tx1">
                    <a:lumMod val="50000"/>
                    <a:lumOff val="50000"/>
                  </a:schemeClr>
                </a:solidFill>
                <a:latin typeface="Helvetica" charset="0"/>
              </a:rPr>
              <a:t> trusted sites and applications.</a:t>
            </a:r>
          </a:p>
          <a:p>
            <a:pPr marL="342900" indent="-342900">
              <a:buFont typeface="+mj-lt"/>
              <a:buAutoNum type="arabicPeriod"/>
            </a:pPr>
            <a:r>
              <a:rPr lang="en-US" dirty="0">
                <a:solidFill>
                  <a:schemeClr val="tx1">
                    <a:lumMod val="50000"/>
                    <a:lumOff val="50000"/>
                  </a:schemeClr>
                </a:solidFill>
                <a:latin typeface="Helvetica" charset="0"/>
              </a:rPr>
              <a:t>It continually scans code for signatures and anomalies associated with malware.</a:t>
            </a:r>
          </a:p>
          <a:p>
            <a:pPr marL="342900" indent="-342900">
              <a:buFont typeface="+mj-lt"/>
              <a:buAutoNum type="arabicPeriod"/>
            </a:pPr>
            <a:r>
              <a:rPr lang="en-US" dirty="0">
                <a:solidFill>
                  <a:schemeClr val="tx1">
                    <a:lumMod val="50000"/>
                    <a:lumOff val="50000"/>
                  </a:schemeClr>
                </a:solidFill>
                <a:latin typeface="Helvetica" charset="0"/>
              </a:rPr>
              <a:t>Any malware it detects is locked down in quarantine and then </a:t>
            </a:r>
            <a:r>
              <a:rPr lang="en-US" dirty="0" err="1">
                <a:solidFill>
                  <a:schemeClr val="tx1">
                    <a:lumMod val="50000"/>
                    <a:lumOff val="50000"/>
                  </a:schemeClr>
                </a:solidFill>
                <a:latin typeface="Helvetica" charset="0"/>
              </a:rPr>
              <a:t>neutralised</a:t>
            </a:r>
            <a:r>
              <a:rPr lang="en-US" dirty="0">
                <a:solidFill>
                  <a:schemeClr val="tx1">
                    <a:lumMod val="50000"/>
                    <a:lumOff val="50000"/>
                  </a:schemeClr>
                </a:solidFill>
                <a:latin typeface="Helvetica" charset="0"/>
              </a:rPr>
              <a:t>.</a:t>
            </a:r>
          </a:p>
        </p:txBody>
      </p:sp>
      <p:pic>
        <p:nvPicPr>
          <p:cNvPr id="3" name="Picture 2"/>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9143457" y="1737079"/>
            <a:ext cx="1293965" cy="1209313"/>
          </a:xfrm>
          <a:prstGeom prst="rect">
            <a:avLst/>
          </a:prstGeom>
        </p:spPr>
      </p:pic>
      <p:pic>
        <p:nvPicPr>
          <p:cNvPr id="4" name="Picture 3"/>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525201" y="1737079"/>
            <a:ext cx="1055405" cy="1199324"/>
          </a:xfrm>
          <a:prstGeom prst="rect">
            <a:avLst/>
          </a:prstGeom>
        </p:spPr>
      </p:pic>
      <p:pic>
        <p:nvPicPr>
          <p:cNvPr id="7" name="Picture 6"/>
          <p:cNvPicPr>
            <a:picLocks noChangeAspect="1"/>
          </p:cNvPicPr>
          <p:nvPr/>
        </p:nvPicPr>
        <p:blipFill>
          <a:blip r:embed="rId6" r:link="rId7" cstate="print">
            <a:extLst>
              <a:ext uri="{28A0092B-C50C-407E-A947-70E740481C1C}">
                <a14:useLocalDpi xmlns:a14="http://schemas.microsoft.com/office/drawing/2010/main"/>
              </a:ext>
            </a:extLst>
          </a:blip>
          <a:stretch>
            <a:fillRect/>
          </a:stretch>
        </p:blipFill>
        <p:spPr>
          <a:xfrm>
            <a:off x="4859729" y="1917699"/>
            <a:ext cx="1491539" cy="1045471"/>
          </a:xfrm>
          <a:prstGeom prst="rect">
            <a:avLst/>
          </a:prstGeom>
        </p:spPr>
      </p:pic>
    </p:spTree>
    <p:extLst>
      <p:ext uri="{BB962C8B-B14F-4D97-AF65-F5344CB8AC3E}">
        <p14:creationId xmlns:p14="http://schemas.microsoft.com/office/powerpoint/2010/main" val="272243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3" name="Rectangle 2"/>
          <p:cNvSpPr/>
          <p:nvPr/>
        </p:nvSpPr>
        <p:spPr>
          <a:xfrm>
            <a:off x="5936451" y="2261221"/>
            <a:ext cx="670560" cy="314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959860" y="2261221"/>
            <a:ext cx="670560" cy="314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294B050-EB94-3A44-8FDD-6958C77FA22B}"/>
              </a:ext>
            </a:extLst>
          </p:cNvPr>
          <p:cNvSpPr/>
          <p:nvPr/>
        </p:nvSpPr>
        <p:spPr>
          <a:xfrm>
            <a:off x="3429210" y="1517656"/>
            <a:ext cx="629816" cy="1057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92B53547-BCB1-514E-8E45-91E43054B0E5}"/>
              </a:ext>
            </a:extLst>
          </p:cNvPr>
          <p:cNvSpPr/>
          <p:nvPr/>
        </p:nvSpPr>
        <p:spPr>
          <a:xfrm>
            <a:off x="5292541" y="1517656"/>
            <a:ext cx="629816" cy="1057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a:extLst>
              <a:ext uri="{FF2B5EF4-FFF2-40B4-BE49-F238E27FC236}">
                <a16:creationId xmlns:a16="http://schemas.microsoft.com/office/drawing/2014/main" id="{1D598E8A-B2BF-1248-9879-B134D0E8B89E}"/>
              </a:ext>
            </a:extLst>
          </p:cNvPr>
          <p:cNvSpPr/>
          <p:nvPr/>
        </p:nvSpPr>
        <p:spPr>
          <a:xfrm>
            <a:off x="7306905" y="1517656"/>
            <a:ext cx="629816" cy="1057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DFB3584D-8C48-DF43-ABC6-ECCAA7BC9FFC}"/>
              </a:ext>
            </a:extLst>
          </p:cNvPr>
          <p:cNvPicPr>
            <a:picLocks noChangeAspect="1"/>
          </p:cNvPicPr>
          <p:nvPr/>
        </p:nvPicPr>
        <p:blipFill>
          <a:blip r:embed="rId2" r:link="rId3"/>
          <a:stretch>
            <a:fillRect/>
          </a:stretch>
        </p:blipFill>
        <p:spPr>
          <a:xfrm>
            <a:off x="564425" y="1426402"/>
            <a:ext cx="12572841" cy="5166921"/>
          </a:xfrm>
          <a:prstGeom prst="rect">
            <a:avLst/>
          </a:prstGeom>
        </p:spPr>
      </p:pic>
    </p:spTree>
    <p:extLst>
      <p:ext uri="{BB962C8B-B14F-4D97-AF65-F5344CB8AC3E}">
        <p14:creationId xmlns:p14="http://schemas.microsoft.com/office/powerpoint/2010/main" val="1538664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Award-winning Products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dirty="0">
                <a:solidFill>
                  <a:schemeClr val="tx1">
                    <a:lumMod val="50000"/>
                    <a:lumOff val="50000"/>
                  </a:schemeClr>
                </a:solidFill>
              </a:rPr>
              <a:t>BullGuard Product Flexible Delivery</a:t>
            </a:r>
            <a:endParaRPr lang="en-US" sz="2400" dirty="0">
              <a:solidFill>
                <a:schemeClr val="tx1">
                  <a:lumMod val="50000"/>
                  <a:lumOff val="50000"/>
                </a:schemeClr>
              </a:solidFill>
            </a:endParaRPr>
          </a:p>
        </p:txBody>
      </p:sp>
      <p:sp>
        <p:nvSpPr>
          <p:cNvPr id="8" name="Content Placeholder 5"/>
          <p:cNvSpPr txBox="1">
            <a:spLocks/>
          </p:cNvSpPr>
          <p:nvPr/>
        </p:nvSpPr>
        <p:spPr>
          <a:xfrm>
            <a:off x="576000" y="2580968"/>
            <a:ext cx="6025522" cy="1563328"/>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600"/>
              </a:spcBef>
              <a:buNone/>
            </a:pPr>
            <a:r>
              <a:rPr lang="en-GB" dirty="0"/>
              <a:t>All the benefits of BullGuard protection in product forms</a:t>
            </a:r>
            <a:br>
              <a:rPr lang="en-GB" dirty="0"/>
            </a:br>
            <a:r>
              <a:rPr lang="en-GB" dirty="0"/>
              <a:t>to fit your sales.</a:t>
            </a:r>
          </a:p>
          <a:p>
            <a:pPr>
              <a:lnSpc>
                <a:spcPct val="110000"/>
              </a:lnSpc>
              <a:spcBef>
                <a:spcPts val="600"/>
              </a:spcBef>
            </a:pPr>
            <a:r>
              <a:rPr lang="en-GB" dirty="0"/>
              <a:t>Our products are available as ESD for pre-install</a:t>
            </a:r>
            <a:r>
              <a:rPr lang="en-GB"/>
              <a:t>; </a:t>
            </a:r>
            <a:br>
              <a:rPr lang="en-GB"/>
            </a:br>
            <a:r>
              <a:rPr lang="en-GB"/>
              <a:t>Attach </a:t>
            </a:r>
            <a:r>
              <a:rPr lang="en-GB" dirty="0"/>
              <a:t>products for PCs, laptops, tablets and smartphones</a:t>
            </a:r>
            <a:r>
              <a:rPr lang="en-GB"/>
              <a:t>; </a:t>
            </a:r>
            <a:br>
              <a:rPr lang="en-GB"/>
            </a:br>
            <a:r>
              <a:rPr lang="en-GB"/>
              <a:t>or </a:t>
            </a:r>
            <a:r>
              <a:rPr lang="en-GB" dirty="0"/>
              <a:t>Retail packs for sale in-store and online.</a:t>
            </a:r>
            <a:endParaRPr lang="en-US" dirty="0"/>
          </a:p>
        </p:txBody>
      </p:sp>
      <p:sp>
        <p:nvSpPr>
          <p:cNvPr id="7" name="Content Placeholder 5"/>
          <p:cNvSpPr txBox="1">
            <a:spLocks/>
          </p:cNvSpPr>
          <p:nvPr/>
        </p:nvSpPr>
        <p:spPr>
          <a:xfrm>
            <a:off x="576000" y="4793226"/>
            <a:ext cx="6025522" cy="1002890"/>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a:lnSpc>
                <a:spcPct val="110000"/>
              </a:lnSpc>
              <a:spcBef>
                <a:spcPts val="600"/>
              </a:spcBef>
            </a:pPr>
            <a:r>
              <a:rPr lang="en-GB" dirty="0"/>
              <a:t>Trial for Free cards provide full BullGuard Internet Security protection for 90 days. So no cost, no risk and a guaranteed revenue share when licenses are renewed.</a:t>
            </a:r>
            <a:endParaRPr lang="en-US" dirty="0"/>
          </a:p>
        </p:txBody>
      </p:sp>
      <p:cxnSp>
        <p:nvCxnSpPr>
          <p:cNvPr id="9" name="Straight Connector 8"/>
          <p:cNvCxnSpPr/>
          <p:nvPr/>
        </p:nvCxnSpPr>
        <p:spPr>
          <a:xfrm>
            <a:off x="840658" y="4336026"/>
            <a:ext cx="1519084" cy="0"/>
          </a:xfrm>
          <a:prstGeom prst="line">
            <a:avLst/>
          </a:prstGeom>
          <a:ln w="666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40658" y="5943599"/>
            <a:ext cx="1519084" cy="0"/>
          </a:xfrm>
          <a:prstGeom prst="line">
            <a:avLst/>
          </a:prstGeom>
          <a:ln w="666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cxnSpLocks/>
          </p:cNvCxnSpPr>
          <p:nvPr/>
        </p:nvCxnSpPr>
        <p:spPr>
          <a:xfrm>
            <a:off x="2359742" y="5943599"/>
            <a:ext cx="6934729"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09B946BF-32AC-CC4C-909A-5544324D5EBE}"/>
              </a:ext>
            </a:extLst>
          </p:cNvPr>
          <p:cNvSpPr/>
          <p:nvPr/>
        </p:nvSpPr>
        <p:spPr>
          <a:xfrm>
            <a:off x="11323320" y="1638300"/>
            <a:ext cx="1897380" cy="342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6AD6AB11-B141-5F43-BAE3-E950E40B4CBA}"/>
              </a:ext>
            </a:extLst>
          </p:cNvPr>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11374077" y="1831220"/>
            <a:ext cx="1779312" cy="3046578"/>
          </a:xfrm>
          <a:prstGeom prst="rect">
            <a:avLst/>
          </a:prstGeom>
        </p:spPr>
      </p:pic>
      <p:pic>
        <p:nvPicPr>
          <p:cNvPr id="17" name="Picture 16">
            <a:extLst>
              <a:ext uri="{FF2B5EF4-FFF2-40B4-BE49-F238E27FC236}">
                <a16:creationId xmlns:a16="http://schemas.microsoft.com/office/drawing/2014/main" id="{548362E1-7AD4-394A-AEAB-552D4169925E}"/>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9412417" y="2243554"/>
            <a:ext cx="1593691" cy="2480846"/>
          </a:xfrm>
          <a:prstGeom prst="rect">
            <a:avLst/>
          </a:prstGeom>
        </p:spPr>
      </p:pic>
      <p:sp>
        <p:nvSpPr>
          <p:cNvPr id="3" name="Rectangle 2">
            <a:extLst>
              <a:ext uri="{FF2B5EF4-FFF2-40B4-BE49-F238E27FC236}">
                <a16:creationId xmlns:a16="http://schemas.microsoft.com/office/drawing/2014/main" id="{C4EF1776-3E3D-AF43-99F9-EBA7248149CC}"/>
              </a:ext>
            </a:extLst>
          </p:cNvPr>
          <p:cNvSpPr/>
          <p:nvPr/>
        </p:nvSpPr>
        <p:spPr>
          <a:xfrm>
            <a:off x="7602734" y="3035609"/>
            <a:ext cx="1480306" cy="1757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2" name="Straight Connector 11"/>
          <p:cNvCxnSpPr>
            <a:cxnSpLocks/>
          </p:cNvCxnSpPr>
          <p:nvPr/>
        </p:nvCxnSpPr>
        <p:spPr>
          <a:xfrm>
            <a:off x="2359742" y="4336026"/>
            <a:ext cx="6934729"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68CC4D45-9763-E64B-9429-05EC0AD4E11F}"/>
              </a:ext>
            </a:extLst>
          </p:cNvPr>
          <p:cNvSpPr/>
          <p:nvPr/>
        </p:nvSpPr>
        <p:spPr>
          <a:xfrm>
            <a:off x="9083040" y="6298171"/>
            <a:ext cx="1569720" cy="1310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D376A25A-0CE8-3746-A07E-EFF86BEAF7F2}"/>
              </a:ext>
            </a:extLst>
          </p:cNvPr>
          <p:cNvPicPr>
            <a:picLocks noChangeAspect="1"/>
          </p:cNvPicPr>
          <p:nvPr/>
        </p:nvPicPr>
        <p:blipFill rotWithShape="1">
          <a:blip r:embed="rId6" r:link="rId7" cstate="print">
            <a:extLst>
              <a:ext uri="{28A0092B-C50C-407E-A947-70E740481C1C}">
                <a14:useLocalDpi xmlns:a14="http://schemas.microsoft.com/office/drawing/2010/main"/>
              </a:ext>
            </a:extLst>
          </a:blip>
          <a:srcRect t="75778" r="75914"/>
          <a:stretch>
            <a:fillRect/>
          </a:stretch>
        </p:blipFill>
        <p:spPr>
          <a:xfrm>
            <a:off x="9341035" y="5148552"/>
            <a:ext cx="1311725" cy="1016273"/>
          </a:xfrm>
          <a:prstGeom prst="rect">
            <a:avLst/>
          </a:prstGeom>
        </p:spPr>
      </p:pic>
    </p:spTree>
    <p:extLst>
      <p:ext uri="{BB962C8B-B14F-4D97-AF65-F5344CB8AC3E}">
        <p14:creationId xmlns:p14="http://schemas.microsoft.com/office/powerpoint/2010/main" val="445884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4. Unbeatable Profit Opportunities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dirty="0">
                <a:solidFill>
                  <a:schemeClr val="tx1">
                    <a:lumMod val="50000"/>
                    <a:lumOff val="50000"/>
                  </a:schemeClr>
                </a:solidFill>
              </a:rPr>
              <a:t>BullGuard gives you the advantage</a:t>
            </a:r>
            <a:endParaRPr lang="en-US" sz="2400" dirty="0">
              <a:solidFill>
                <a:schemeClr val="tx1">
                  <a:lumMod val="50000"/>
                  <a:lumOff val="50000"/>
                </a:schemeClr>
              </a:solidFill>
            </a:endParaRPr>
          </a:p>
        </p:txBody>
      </p:sp>
      <p:sp>
        <p:nvSpPr>
          <p:cNvPr id="8" name="Content Placeholder 5"/>
          <p:cNvSpPr txBox="1">
            <a:spLocks/>
          </p:cNvSpPr>
          <p:nvPr/>
        </p:nvSpPr>
        <p:spPr>
          <a:xfrm>
            <a:off x="576000" y="2580968"/>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900"/>
              </a:spcAft>
              <a:buNone/>
            </a:pPr>
            <a:r>
              <a:rPr lang="en-GB" dirty="0"/>
              <a:t>Industry leading Box Margins + Revenue Share.</a:t>
            </a:r>
          </a:p>
          <a:p>
            <a:pPr marL="0" indent="0">
              <a:lnSpc>
                <a:spcPct val="110000"/>
              </a:lnSpc>
              <a:spcBef>
                <a:spcPts val="0"/>
              </a:spcBef>
              <a:spcAft>
                <a:spcPts val="900"/>
              </a:spcAft>
              <a:buNone/>
            </a:pPr>
            <a:r>
              <a:rPr lang="en-GB" dirty="0"/>
              <a:t>How Revenue Share works</a:t>
            </a:r>
          </a:p>
          <a:p>
            <a:pPr marL="342900" indent="-342900">
              <a:lnSpc>
                <a:spcPct val="110000"/>
              </a:lnSpc>
              <a:spcBef>
                <a:spcPts val="0"/>
              </a:spcBef>
              <a:spcAft>
                <a:spcPts val="900"/>
              </a:spcAft>
              <a:buFont typeface="+mj-lt"/>
              <a:buAutoNum type="arabicPeriod"/>
            </a:pPr>
            <a:r>
              <a:rPr lang="en-GB" dirty="0"/>
              <a:t>Your distributor scans the Revenue Code on the side of the product cartons you receive, identifying each product in the consignment and assigning them to you.</a:t>
            </a:r>
          </a:p>
          <a:p>
            <a:pPr marL="342900" indent="-342900">
              <a:lnSpc>
                <a:spcPct val="110000"/>
              </a:lnSpc>
              <a:spcBef>
                <a:spcPts val="0"/>
              </a:spcBef>
              <a:spcAft>
                <a:spcPts val="900"/>
              </a:spcAft>
              <a:buFont typeface="+mj-lt"/>
              <a:buAutoNum type="arabicPeriod"/>
            </a:pPr>
            <a:r>
              <a:rPr lang="en-GB" dirty="0"/>
              <a:t>You sell product to your customer.</a:t>
            </a:r>
          </a:p>
          <a:p>
            <a:pPr marL="342900" indent="-342900">
              <a:lnSpc>
                <a:spcPct val="110000"/>
              </a:lnSpc>
              <a:spcBef>
                <a:spcPts val="0"/>
              </a:spcBef>
              <a:spcAft>
                <a:spcPts val="900"/>
              </a:spcAft>
              <a:buFont typeface="+mj-lt"/>
              <a:buAutoNum type="arabicPeriod"/>
            </a:pPr>
            <a:r>
              <a:rPr lang="en-GB" dirty="0"/>
              <a:t>Your customer renews his license on line.</a:t>
            </a:r>
          </a:p>
          <a:p>
            <a:pPr marL="342900" indent="-342900">
              <a:lnSpc>
                <a:spcPct val="110000"/>
              </a:lnSpc>
              <a:spcBef>
                <a:spcPts val="0"/>
              </a:spcBef>
              <a:spcAft>
                <a:spcPts val="900"/>
              </a:spcAft>
              <a:buFont typeface="+mj-lt"/>
              <a:buAutoNum type="arabicPeriod"/>
            </a:pPr>
            <a:r>
              <a:rPr lang="en-GB" dirty="0"/>
              <a:t>We renew his license and pay 25%* into your Revenue Share account, you don’t need to do anything!</a:t>
            </a:r>
          </a:p>
          <a:p>
            <a:pPr marL="342900" indent="-342900">
              <a:lnSpc>
                <a:spcPct val="110000"/>
              </a:lnSpc>
              <a:spcBef>
                <a:spcPts val="0"/>
              </a:spcBef>
              <a:spcAft>
                <a:spcPts val="900"/>
              </a:spcAft>
              <a:buFont typeface="+mj-lt"/>
              <a:buAutoNum type="arabicPeriod"/>
            </a:pPr>
            <a:r>
              <a:rPr lang="en-GB" dirty="0"/>
              <a:t>You keep track of your growing Revenue Share via the Reseller lounge.</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90668" y="1472851"/>
            <a:ext cx="6017706" cy="5886594"/>
          </a:xfrm>
          <a:prstGeom prst="rect">
            <a:avLst/>
          </a:prstGeom>
        </p:spPr>
      </p:pic>
      <p:pic>
        <p:nvPicPr>
          <p:cNvPr id="3" name="Picture 2">
            <a:extLst>
              <a:ext uri="{FF2B5EF4-FFF2-40B4-BE49-F238E27FC236}">
                <a16:creationId xmlns:a16="http://schemas.microsoft.com/office/drawing/2014/main" id="{33D00E0E-9CB8-1241-86CD-0DCC29B67E09}"/>
              </a:ext>
            </a:extLst>
          </p:cNvPr>
          <p:cNvPicPr>
            <a:picLocks noChangeAspect="1"/>
          </p:cNvPicPr>
          <p:nvPr/>
        </p:nvPicPr>
        <p:blipFill>
          <a:blip r:embed="rId3" r:link="rId4" cstate="print">
            <a:extLst>
              <a:ext uri="{28A0092B-C50C-407E-A947-70E740481C1C}">
                <a14:useLocalDpi xmlns:a14="http://schemas.microsoft.com/office/drawing/2010/main"/>
              </a:ext>
            </a:extLst>
          </a:blip>
          <a:stretch>
            <a:fillRect/>
          </a:stretch>
        </p:blipFill>
        <p:spPr>
          <a:xfrm>
            <a:off x="11035111" y="1602216"/>
            <a:ext cx="686989" cy="1188491"/>
          </a:xfrm>
          <a:prstGeom prst="rect">
            <a:avLst/>
          </a:prstGeom>
        </p:spPr>
      </p:pic>
    </p:spTree>
    <p:extLst>
      <p:ext uri="{BB962C8B-B14F-4D97-AF65-F5344CB8AC3E}">
        <p14:creationId xmlns:p14="http://schemas.microsoft.com/office/powerpoint/2010/main" val="1297546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5. Unbeatable Profit Opportunities</a:t>
            </a:r>
          </a:p>
        </p:txBody>
      </p:sp>
      <p:sp>
        <p:nvSpPr>
          <p:cNvPr id="6" name="Content Placeholder 5"/>
          <p:cNvSpPr>
            <a:spLocks noGrp="1"/>
          </p:cNvSpPr>
          <p:nvPr>
            <p:ph sz="half" idx="1"/>
          </p:nvPr>
        </p:nvSpPr>
        <p:spPr>
          <a:xfrm>
            <a:off x="575999" y="1969201"/>
            <a:ext cx="9069446" cy="464284"/>
          </a:xfrm>
        </p:spPr>
        <p:txBody>
          <a:bodyPr>
            <a:normAutofit/>
          </a:bodyPr>
          <a:lstStyle/>
          <a:p>
            <a:pPr marL="0" indent="0">
              <a:buNone/>
            </a:pPr>
            <a:r>
              <a:rPr lang="en-GB" sz="2400" dirty="0">
                <a:solidFill>
                  <a:schemeClr val="tx1">
                    <a:lumMod val="50000"/>
                    <a:lumOff val="50000"/>
                  </a:schemeClr>
                </a:solidFill>
              </a:rPr>
              <a:t>Revenue Share Example</a:t>
            </a:r>
            <a:endParaRPr lang="en-US" sz="2400" dirty="0">
              <a:solidFill>
                <a:schemeClr val="tx1">
                  <a:lumMod val="50000"/>
                  <a:lumOff val="50000"/>
                </a:schemeClr>
              </a:solidFill>
            </a:endParaRPr>
          </a:p>
        </p:txBody>
      </p:sp>
      <p:pic>
        <p:nvPicPr>
          <p:cNvPr id="2" name="Picture 1"/>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6947981" y="1749781"/>
            <a:ext cx="6153852" cy="5476929"/>
          </a:xfrm>
          <a:prstGeom prst="rect">
            <a:avLst/>
          </a:prstGeom>
        </p:spPr>
      </p:pic>
      <p:sp>
        <p:nvSpPr>
          <p:cNvPr id="8" name="Rounded Rectangle 7"/>
          <p:cNvSpPr/>
          <p:nvPr/>
        </p:nvSpPr>
        <p:spPr>
          <a:xfrm>
            <a:off x="575999" y="2847668"/>
            <a:ext cx="4641574" cy="1594168"/>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Right Triangle 10"/>
          <p:cNvSpPr/>
          <p:nvPr/>
        </p:nvSpPr>
        <p:spPr>
          <a:xfrm flipH="1" flipV="1">
            <a:off x="4479168" y="4014714"/>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TextBox 11"/>
          <p:cNvSpPr txBox="1"/>
          <p:nvPr/>
        </p:nvSpPr>
        <p:spPr>
          <a:xfrm>
            <a:off x="842290" y="2992886"/>
            <a:ext cx="4108862" cy="1278812"/>
          </a:xfrm>
          <a:prstGeom prst="rect">
            <a:avLst/>
          </a:prstGeom>
          <a:noFill/>
        </p:spPr>
        <p:txBody>
          <a:bodyPr wrap="square" lIns="0" tIns="0" rIns="0" bIns="0" rtlCol="0">
            <a:spAutoFit/>
          </a:bodyPr>
          <a:lstStyle/>
          <a:p>
            <a:pPr>
              <a:lnSpc>
                <a:spcPct val="120000"/>
              </a:lnSpc>
              <a:spcAft>
                <a:spcPts val="900"/>
              </a:spcAft>
            </a:pPr>
            <a:r>
              <a:rPr lang="en-GB" sz="2400" dirty="0">
                <a:solidFill>
                  <a:schemeClr val="bg1"/>
                </a:solidFill>
                <a:latin typeface="Arial" charset="0"/>
                <a:ea typeface="Arial" charset="0"/>
                <a:cs typeface="Arial" charset="0"/>
              </a:rPr>
              <a:t>BullGuard’s revenue share</a:t>
            </a:r>
            <a:br>
              <a:rPr lang="en-GB" sz="2400" dirty="0">
                <a:solidFill>
                  <a:schemeClr val="bg1"/>
                </a:solidFill>
                <a:latin typeface="Arial" charset="0"/>
                <a:ea typeface="Arial" charset="0"/>
                <a:cs typeface="Arial" charset="0"/>
              </a:rPr>
            </a:br>
            <a:r>
              <a:rPr lang="en-GB" sz="2400" dirty="0">
                <a:solidFill>
                  <a:schemeClr val="bg1"/>
                </a:solidFill>
                <a:latin typeface="Arial" charset="0"/>
                <a:ea typeface="Arial" charset="0"/>
                <a:cs typeface="Arial" charset="0"/>
              </a:rPr>
              <a:t>has made us over £130,000</a:t>
            </a:r>
          </a:p>
          <a:p>
            <a:pPr>
              <a:lnSpc>
                <a:spcPct val="120000"/>
              </a:lnSpc>
              <a:spcAft>
                <a:spcPts val="900"/>
              </a:spcAft>
            </a:pPr>
            <a:r>
              <a:rPr lang="en-GB" sz="1500" b="1" dirty="0">
                <a:solidFill>
                  <a:schemeClr val="bg1"/>
                </a:solidFill>
                <a:latin typeface="Arial" charset="0"/>
                <a:ea typeface="Arial" charset="0"/>
                <a:cs typeface="Arial" charset="0"/>
              </a:rPr>
              <a:t>121 Computers. </a:t>
            </a:r>
            <a:r>
              <a:rPr lang="en-GB" sz="1500" b="1" dirty="0" err="1">
                <a:solidFill>
                  <a:schemeClr val="bg1"/>
                </a:solidFill>
                <a:latin typeface="Arial" charset="0"/>
                <a:ea typeface="Arial" charset="0"/>
                <a:cs typeface="Arial" charset="0"/>
              </a:rPr>
              <a:t>Diss</a:t>
            </a:r>
            <a:r>
              <a:rPr lang="en-GB" sz="1500" b="1" dirty="0">
                <a:solidFill>
                  <a:schemeClr val="bg1"/>
                </a:solidFill>
                <a:latin typeface="Arial" charset="0"/>
                <a:ea typeface="Arial" charset="0"/>
                <a:cs typeface="Arial" charset="0"/>
              </a:rPr>
              <a:t>, Norfolk</a:t>
            </a:r>
          </a:p>
        </p:txBody>
      </p:sp>
    </p:spTree>
    <p:extLst>
      <p:ext uri="{BB962C8B-B14F-4D97-AF65-F5344CB8AC3E}">
        <p14:creationId xmlns:p14="http://schemas.microsoft.com/office/powerpoint/2010/main" val="1548653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Welcome to BullGuard</a:t>
            </a:r>
            <a:endParaRPr lang="en-US" dirty="0"/>
          </a:p>
        </p:txBody>
      </p:sp>
      <p:sp>
        <p:nvSpPr>
          <p:cNvPr id="5" name="Content Placeholder 4"/>
          <p:cNvSpPr>
            <a:spLocks noGrp="1"/>
          </p:cNvSpPr>
          <p:nvPr>
            <p:ph idx="1"/>
          </p:nvPr>
        </p:nvSpPr>
        <p:spPr>
          <a:xfrm>
            <a:off x="576001" y="2487962"/>
            <a:ext cx="10806702" cy="3338455"/>
          </a:xfrm>
        </p:spPr>
        <p:txBody>
          <a:bodyPr/>
          <a:lstStyle/>
          <a:p>
            <a:pPr>
              <a:lnSpc>
                <a:spcPct val="120000"/>
              </a:lnSpc>
            </a:pPr>
            <a:r>
              <a:rPr lang="en-GB"/>
              <a:t>At BullGuard we are all about supporting our resellers – with award-winning products that your customers will love and the best revenue and profit opportunities for you.</a:t>
            </a:r>
            <a:endParaRPr lang="en-GB" dirty="0"/>
          </a:p>
        </p:txBody>
      </p:sp>
      <p:sp>
        <p:nvSpPr>
          <p:cNvPr id="6" name="Rounded Rectangle 5"/>
          <p:cNvSpPr/>
          <p:nvPr/>
        </p:nvSpPr>
        <p:spPr>
          <a:xfrm>
            <a:off x="8436864" y="5084064"/>
            <a:ext cx="4239098" cy="1590327"/>
          </a:xfrm>
          <a:prstGeom prst="roundRect">
            <a:avLst>
              <a:gd name="adj" fmla="val 9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7" name="Right Triangle 6"/>
          <p:cNvSpPr/>
          <p:nvPr/>
        </p:nvSpPr>
        <p:spPr>
          <a:xfrm flipH="1" flipV="1">
            <a:off x="11937558" y="6247269"/>
            <a:ext cx="738405" cy="73549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TextBox 7"/>
          <p:cNvSpPr txBox="1"/>
          <p:nvPr/>
        </p:nvSpPr>
        <p:spPr>
          <a:xfrm>
            <a:off x="8727400" y="5242411"/>
            <a:ext cx="4108862" cy="1168012"/>
          </a:xfrm>
          <a:prstGeom prst="rect">
            <a:avLst/>
          </a:prstGeom>
          <a:noFill/>
        </p:spPr>
        <p:txBody>
          <a:bodyPr wrap="square" lIns="0" tIns="0" rIns="0" bIns="0" rtlCol="0">
            <a:spAutoFit/>
          </a:bodyPr>
          <a:lstStyle/>
          <a:p>
            <a:pPr>
              <a:lnSpc>
                <a:spcPct val="120000"/>
              </a:lnSpc>
              <a:spcAft>
                <a:spcPts val="900"/>
              </a:spcAft>
            </a:pPr>
            <a:r>
              <a:rPr lang="en-GB" sz="2100" dirty="0">
                <a:solidFill>
                  <a:srgbClr val="FF0000"/>
                </a:solidFill>
                <a:latin typeface="Arial" charset="0"/>
                <a:ea typeface="Arial" charset="0"/>
                <a:cs typeface="Arial" charset="0"/>
              </a:rPr>
              <a:t>BullGuard is a win-win product</a:t>
            </a:r>
            <a:br>
              <a:rPr lang="en-GB" sz="2100" dirty="0">
                <a:solidFill>
                  <a:srgbClr val="FF0000"/>
                </a:solidFill>
                <a:latin typeface="Arial" charset="0"/>
                <a:ea typeface="Arial" charset="0"/>
                <a:cs typeface="Arial" charset="0"/>
              </a:rPr>
            </a:br>
            <a:r>
              <a:rPr lang="en-GB" sz="2100" dirty="0">
                <a:solidFill>
                  <a:srgbClr val="FF0000"/>
                </a:solidFill>
                <a:latin typeface="Arial" charset="0"/>
                <a:ea typeface="Arial" charset="0"/>
                <a:cs typeface="Arial" charset="0"/>
              </a:rPr>
              <a:t>for us and our customers.</a:t>
            </a:r>
          </a:p>
          <a:p>
            <a:pPr>
              <a:lnSpc>
                <a:spcPct val="120000"/>
              </a:lnSpc>
              <a:spcAft>
                <a:spcPts val="900"/>
              </a:spcAft>
            </a:pPr>
            <a:r>
              <a:rPr lang="en-GB" sz="1500" b="1" dirty="0">
                <a:solidFill>
                  <a:srgbClr val="FF0000"/>
                </a:solidFill>
                <a:latin typeface="Arial" charset="0"/>
                <a:ea typeface="Arial" charset="0"/>
                <a:cs typeface="Arial" charset="0"/>
              </a:rPr>
              <a:t>121 Computers. </a:t>
            </a:r>
            <a:r>
              <a:rPr lang="en-GB" sz="1500" b="1" dirty="0" err="1">
                <a:solidFill>
                  <a:srgbClr val="FF0000"/>
                </a:solidFill>
                <a:latin typeface="Arial" charset="0"/>
                <a:ea typeface="Arial" charset="0"/>
                <a:cs typeface="Arial" charset="0"/>
              </a:rPr>
              <a:t>Diss</a:t>
            </a:r>
            <a:r>
              <a:rPr lang="en-GB" sz="1500" b="1" dirty="0">
                <a:solidFill>
                  <a:srgbClr val="FF0000"/>
                </a:solidFill>
                <a:latin typeface="Arial" charset="0"/>
                <a:ea typeface="Arial" charset="0"/>
                <a:cs typeface="Arial" charset="0"/>
              </a:rPr>
              <a:t>, Norfolk</a:t>
            </a:r>
          </a:p>
        </p:txBody>
      </p:sp>
    </p:spTree>
    <p:extLst>
      <p:ext uri="{BB962C8B-B14F-4D97-AF65-F5344CB8AC3E}">
        <p14:creationId xmlns:p14="http://schemas.microsoft.com/office/powerpoint/2010/main" val="1962273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4. Unbeatable Profit Opportunities</a:t>
            </a:r>
          </a:p>
        </p:txBody>
      </p:sp>
      <p:sp>
        <p:nvSpPr>
          <p:cNvPr id="6" name="Content Placeholder 5"/>
          <p:cNvSpPr>
            <a:spLocks noGrp="1"/>
          </p:cNvSpPr>
          <p:nvPr>
            <p:ph sz="half" idx="1"/>
          </p:nvPr>
        </p:nvSpPr>
        <p:spPr>
          <a:xfrm>
            <a:off x="902570" y="2317546"/>
            <a:ext cx="9069446" cy="464284"/>
          </a:xfrm>
        </p:spPr>
        <p:txBody>
          <a:bodyPr>
            <a:normAutofit/>
          </a:bodyPr>
          <a:lstStyle/>
          <a:p>
            <a:pPr marL="0" indent="0">
              <a:buNone/>
            </a:pPr>
            <a:r>
              <a:rPr lang="en-GB" sz="2400" dirty="0">
                <a:solidFill>
                  <a:schemeClr val="tx1">
                    <a:lumMod val="50000"/>
                    <a:lumOff val="50000"/>
                  </a:schemeClr>
                </a:solidFill>
              </a:rPr>
              <a:t>Additional benefits from BullGuard Advantage+</a:t>
            </a:r>
            <a:endParaRPr lang="en-US" sz="2400" dirty="0">
              <a:solidFill>
                <a:schemeClr val="tx1">
                  <a:lumMod val="50000"/>
                  <a:lumOff val="50000"/>
                </a:schemeClr>
              </a:solidFill>
            </a:endParaRPr>
          </a:p>
        </p:txBody>
      </p:sp>
      <p:sp>
        <p:nvSpPr>
          <p:cNvPr id="8" name="Content Placeholder 5"/>
          <p:cNvSpPr txBox="1">
            <a:spLocks/>
          </p:cNvSpPr>
          <p:nvPr/>
        </p:nvSpPr>
        <p:spPr>
          <a:xfrm>
            <a:off x="902571" y="2929313"/>
            <a:ext cx="12029658"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900"/>
              </a:spcAft>
              <a:buNone/>
            </a:pPr>
            <a:r>
              <a:rPr lang="en-GB" dirty="0"/>
              <a:t>In recognition of our partners’ success in reaching 500 new license activations per </a:t>
            </a:r>
            <a:br>
              <a:rPr lang="en-GB" dirty="0"/>
            </a:br>
            <a:r>
              <a:rPr lang="en-GB" dirty="0"/>
              <a:t>year, their Revenue Share is increased by 5% and they receive other VIP benefits.</a:t>
            </a:r>
          </a:p>
          <a:p>
            <a:pPr>
              <a:lnSpc>
                <a:spcPct val="110000"/>
              </a:lnSpc>
              <a:spcBef>
                <a:spcPts val="0"/>
              </a:spcBef>
              <a:spcAft>
                <a:spcPts val="900"/>
              </a:spcAft>
            </a:pPr>
            <a:r>
              <a:rPr lang="en-GB" dirty="0"/>
              <a:t>5% additional Revenue Share making 30% in total</a:t>
            </a:r>
          </a:p>
          <a:p>
            <a:pPr>
              <a:lnSpc>
                <a:spcPct val="110000"/>
              </a:lnSpc>
              <a:spcBef>
                <a:spcPts val="0"/>
              </a:spcBef>
              <a:spcAft>
                <a:spcPts val="900"/>
              </a:spcAft>
            </a:pPr>
            <a:r>
              <a:rPr lang="en-GB" dirty="0"/>
              <a:t>Sales Account visits and annual Partner Event</a:t>
            </a:r>
          </a:p>
          <a:p>
            <a:pPr>
              <a:lnSpc>
                <a:spcPct val="110000"/>
              </a:lnSpc>
              <a:spcBef>
                <a:spcPts val="0"/>
              </a:spcBef>
              <a:spcAft>
                <a:spcPts val="900"/>
              </a:spcAft>
            </a:pPr>
            <a:r>
              <a:rPr lang="en-GB" dirty="0"/>
              <a:t>Dedicated training and Input into Product Development</a:t>
            </a:r>
          </a:p>
          <a:p>
            <a:pPr>
              <a:lnSpc>
                <a:spcPct val="110000"/>
              </a:lnSpc>
              <a:spcBef>
                <a:spcPts val="0"/>
              </a:spcBef>
              <a:spcAft>
                <a:spcPts val="900"/>
              </a:spcAft>
            </a:pPr>
            <a:r>
              <a:rPr lang="en-GB" dirty="0"/>
              <a:t>Collaborative marketing campaigns</a:t>
            </a:r>
          </a:p>
          <a:p>
            <a:pPr marL="0" indent="0">
              <a:lnSpc>
                <a:spcPct val="110000"/>
              </a:lnSpc>
              <a:spcBef>
                <a:spcPts val="0"/>
              </a:spcBef>
              <a:spcAft>
                <a:spcPts val="900"/>
              </a:spcAft>
              <a:buNone/>
            </a:pPr>
            <a:r>
              <a:rPr lang="en-GB" sz="2400" dirty="0">
                <a:solidFill>
                  <a:schemeClr val="tx1">
                    <a:lumMod val="50000"/>
                    <a:lumOff val="50000"/>
                  </a:schemeClr>
                </a:solidFill>
              </a:rPr>
              <a:t>You keep track of your growing Revenue Share via the Reseller lounge, we do the rest!</a:t>
            </a:r>
            <a:endParaRPr lang="en-US" sz="2400" dirty="0">
              <a:solidFill>
                <a:schemeClr val="tx1">
                  <a:lumMod val="50000"/>
                  <a:lumOff val="50000"/>
                </a:schemeClr>
              </a:solidFill>
            </a:endParaRPr>
          </a:p>
        </p:txBody>
      </p:sp>
      <p:pic>
        <p:nvPicPr>
          <p:cNvPr id="2" name="Picture 1"/>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9303615" y="2966115"/>
            <a:ext cx="3403693" cy="1187038"/>
          </a:xfrm>
          <a:prstGeom prst="rect">
            <a:avLst/>
          </a:prstGeom>
        </p:spPr>
      </p:pic>
      <p:sp>
        <p:nvSpPr>
          <p:cNvPr id="3" name="Rectangle 2">
            <a:extLst>
              <a:ext uri="{FF2B5EF4-FFF2-40B4-BE49-F238E27FC236}">
                <a16:creationId xmlns:a16="http://schemas.microsoft.com/office/drawing/2014/main" id="{CAD57C45-D46E-5E46-9BB6-DA5CB564E58D}"/>
              </a:ext>
            </a:extLst>
          </p:cNvPr>
          <p:cNvSpPr/>
          <p:nvPr/>
        </p:nvSpPr>
        <p:spPr>
          <a:xfrm>
            <a:off x="619542" y="1969201"/>
            <a:ext cx="12465088" cy="3800228"/>
          </a:xfrm>
          <a:prstGeom prst="rect">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59497D-0546-8C49-BC28-F876AD2AB40B}"/>
              </a:ext>
            </a:extLst>
          </p:cNvPr>
          <p:cNvSpPr/>
          <p:nvPr/>
        </p:nvSpPr>
        <p:spPr>
          <a:xfrm>
            <a:off x="10170871" y="5800856"/>
            <a:ext cx="2985113" cy="415498"/>
          </a:xfrm>
          <a:prstGeom prst="rect">
            <a:avLst/>
          </a:prstGeom>
          <a:solidFill>
            <a:srgbClr val="ED1C24"/>
          </a:solidFill>
        </p:spPr>
        <p:txBody>
          <a:bodyPr wrap="none" anchor="ctr" anchorCtr="1">
            <a:spAutoFit/>
          </a:bodyPr>
          <a:lstStyle/>
          <a:p>
            <a:pPr algn="ctr"/>
            <a:r>
              <a:rPr lang="en-GB" sz="2100" b="1" dirty="0">
                <a:solidFill>
                  <a:schemeClr val="bg1"/>
                </a:solidFill>
                <a:latin typeface="HelveticaNeueLT Std" panose="020B0604020202020204" pitchFamily="34" charset="77"/>
              </a:rPr>
              <a:t>BY INVITATION ONLY</a:t>
            </a:r>
            <a:endParaRPr lang="en-US" sz="2100" b="1" dirty="0">
              <a:solidFill>
                <a:schemeClr val="bg1"/>
              </a:solidFill>
              <a:latin typeface="HelveticaNeueLT Std" panose="020B0604020202020204" pitchFamily="34" charset="77"/>
            </a:endParaRPr>
          </a:p>
        </p:txBody>
      </p:sp>
    </p:spTree>
    <p:extLst>
      <p:ext uri="{BB962C8B-B14F-4D97-AF65-F5344CB8AC3E}">
        <p14:creationId xmlns:p14="http://schemas.microsoft.com/office/powerpoint/2010/main" val="891427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5651500" y="1148576"/>
            <a:ext cx="9002069" cy="6364062"/>
          </a:xfrm>
          <a:prstGeom prst="rect">
            <a:avLst/>
          </a:prstGeom>
        </p:spPr>
      </p:pic>
      <p:sp>
        <p:nvSpPr>
          <p:cNvPr id="5" name="Title 4"/>
          <p:cNvSpPr>
            <a:spLocks noGrp="1"/>
          </p:cNvSpPr>
          <p:nvPr>
            <p:ph type="title"/>
          </p:nvPr>
        </p:nvSpPr>
        <p:spPr/>
        <p:txBody>
          <a:bodyPr/>
          <a:lstStyle/>
          <a:p>
            <a:r>
              <a:rPr lang="en-US" dirty="0"/>
              <a:t>5. Reseller Support</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342900" indent="-342900">
              <a:lnSpc>
                <a:spcPct val="110000"/>
              </a:lnSpc>
              <a:spcBef>
                <a:spcPts val="0"/>
              </a:spcBef>
              <a:spcAft>
                <a:spcPts val="900"/>
              </a:spcAft>
              <a:buFont typeface="+mj-lt"/>
              <a:buAutoNum type="arabicPeriod"/>
            </a:pPr>
            <a:r>
              <a:rPr lang="en-GB" dirty="0"/>
              <a:t>Dedicated Account Manager</a:t>
            </a:r>
          </a:p>
          <a:p>
            <a:pPr marL="342900" indent="-342900">
              <a:lnSpc>
                <a:spcPct val="110000"/>
              </a:lnSpc>
              <a:spcBef>
                <a:spcPts val="0"/>
              </a:spcBef>
              <a:spcAft>
                <a:spcPts val="900"/>
              </a:spcAft>
              <a:buFont typeface="+mj-lt"/>
              <a:buAutoNum type="arabicPeriod"/>
            </a:pPr>
            <a:r>
              <a:rPr lang="en-GB" dirty="0"/>
              <a:t>Resource kits to help you engage with your customers plus promotional merchandise, Point of Sale and support for in store events</a:t>
            </a:r>
          </a:p>
          <a:p>
            <a:pPr marL="342900" indent="-342900">
              <a:lnSpc>
                <a:spcPct val="110000"/>
              </a:lnSpc>
              <a:spcBef>
                <a:spcPts val="0"/>
              </a:spcBef>
              <a:spcAft>
                <a:spcPts val="900"/>
              </a:spcAft>
              <a:buFont typeface="+mj-lt"/>
              <a:buAutoNum type="arabicPeriod"/>
            </a:pPr>
            <a:r>
              <a:rPr lang="en-GB" dirty="0"/>
              <a:t>Quarterly newsletters with up-to-the-minute insights and customer engagement ideas</a:t>
            </a:r>
          </a:p>
          <a:p>
            <a:pPr marL="342900" indent="-342900">
              <a:lnSpc>
                <a:spcPct val="110000"/>
              </a:lnSpc>
              <a:spcBef>
                <a:spcPts val="0"/>
              </a:spcBef>
              <a:spcAft>
                <a:spcPts val="900"/>
              </a:spcAft>
              <a:buFont typeface="+mj-lt"/>
              <a:buAutoNum type="arabicPeriod"/>
            </a:pPr>
            <a:r>
              <a:rPr lang="en-GB" dirty="0"/>
              <a:t>Blogs and a Social Media network to keep you in touch with the latest ideas and initiatives around the BullGuard Partner network</a:t>
            </a:r>
          </a:p>
          <a:p>
            <a:pPr marL="342900" indent="-342900">
              <a:lnSpc>
                <a:spcPct val="110000"/>
              </a:lnSpc>
              <a:spcBef>
                <a:spcPts val="0"/>
              </a:spcBef>
              <a:spcAft>
                <a:spcPts val="900"/>
              </a:spcAft>
              <a:buFont typeface="+mj-lt"/>
              <a:buAutoNum type="arabicPeriod"/>
            </a:pPr>
            <a:r>
              <a:rPr lang="en-GB" dirty="0"/>
              <a:t>Co-branded e-shots to mail to your customer base to encourage upgrade and retention</a:t>
            </a:r>
          </a:p>
          <a:p>
            <a:pPr marL="342900" indent="-342900">
              <a:lnSpc>
                <a:spcPct val="110000"/>
              </a:lnSpc>
              <a:spcBef>
                <a:spcPts val="0"/>
              </a:spcBef>
              <a:spcAft>
                <a:spcPts val="900"/>
              </a:spcAft>
              <a:buFont typeface="+mj-lt"/>
              <a:buAutoNum type="arabicPeriod"/>
            </a:pPr>
            <a:r>
              <a:rPr lang="en-GB" dirty="0"/>
              <a:t>Product and sales training</a:t>
            </a:r>
            <a:endParaRPr lang="en-US" sz="2400" dirty="0">
              <a:solidFill>
                <a:schemeClr val="tx1">
                  <a:lumMod val="50000"/>
                  <a:lumOff val="50000"/>
                </a:schemeClr>
              </a:solidFill>
            </a:endParaRPr>
          </a:p>
        </p:txBody>
      </p:sp>
      <p:sp>
        <p:nvSpPr>
          <p:cNvPr id="7" name="Rounded Rectangle 6"/>
          <p:cNvSpPr/>
          <p:nvPr/>
        </p:nvSpPr>
        <p:spPr>
          <a:xfrm>
            <a:off x="6017341" y="5600700"/>
            <a:ext cx="5457263" cy="1484064"/>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Right Triangle 8"/>
          <p:cNvSpPr/>
          <p:nvPr/>
        </p:nvSpPr>
        <p:spPr>
          <a:xfrm flipH="1" flipV="1">
            <a:off x="10245788" y="6657642"/>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TextBox 9"/>
          <p:cNvSpPr txBox="1"/>
          <p:nvPr/>
        </p:nvSpPr>
        <p:spPr>
          <a:xfrm>
            <a:off x="6213168" y="5755737"/>
            <a:ext cx="5089832" cy="1211101"/>
          </a:xfrm>
          <a:prstGeom prst="rect">
            <a:avLst/>
          </a:prstGeom>
          <a:noFill/>
        </p:spPr>
        <p:txBody>
          <a:bodyPr wrap="square" lIns="0" tIns="0" rIns="0" bIns="0" rtlCol="0">
            <a:spAutoFit/>
          </a:bodyPr>
          <a:lstStyle/>
          <a:p>
            <a:pPr>
              <a:lnSpc>
                <a:spcPct val="110000"/>
              </a:lnSpc>
              <a:spcAft>
                <a:spcPts val="600"/>
              </a:spcAft>
            </a:pPr>
            <a:r>
              <a:rPr lang="en-GB" sz="1300" dirty="0">
                <a:solidFill>
                  <a:schemeClr val="bg1"/>
                </a:solidFill>
                <a:latin typeface="Arial" charset="0"/>
                <a:ea typeface="Arial" charset="0"/>
                <a:cs typeface="Arial" charset="0"/>
              </a:rPr>
              <a:t>We have found BullGuard customer service second to none; whenever we need assistance, our Account Manager is always just a mobile phone call away or if our customers need help, then we can rely on BullGuard’s support services to assist around the clock.</a:t>
            </a:r>
            <a:endParaRPr lang="en-GB" sz="1300" b="1" dirty="0">
              <a:solidFill>
                <a:schemeClr val="bg1"/>
              </a:solidFill>
              <a:latin typeface="Arial" charset="0"/>
              <a:ea typeface="Arial" charset="0"/>
              <a:cs typeface="Arial" charset="0"/>
            </a:endParaRPr>
          </a:p>
          <a:p>
            <a:pPr>
              <a:lnSpc>
                <a:spcPct val="110000"/>
              </a:lnSpc>
              <a:spcAft>
                <a:spcPts val="900"/>
              </a:spcAft>
            </a:pPr>
            <a:r>
              <a:rPr lang="en-GB" sz="1500" b="1" dirty="0">
                <a:solidFill>
                  <a:schemeClr val="bg1"/>
                </a:solidFill>
                <a:latin typeface="Arial" charset="0"/>
                <a:ea typeface="Arial" charset="0"/>
                <a:cs typeface="Arial" charset="0"/>
              </a:rPr>
              <a:t>Ben Miles, </a:t>
            </a:r>
            <a:r>
              <a:rPr lang="en-GB" sz="1500" b="1" dirty="0" err="1">
                <a:solidFill>
                  <a:schemeClr val="bg1"/>
                </a:solidFill>
                <a:latin typeface="Arial" charset="0"/>
                <a:ea typeface="Arial" charset="0"/>
                <a:cs typeface="Arial" charset="0"/>
              </a:rPr>
              <a:t>ChillBlast</a:t>
            </a:r>
            <a:endParaRPr lang="en-GB" sz="15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1179354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45097" y="2448233"/>
            <a:ext cx="2595715" cy="2433484"/>
          </a:xfrm>
          <a:prstGeom prst="rect">
            <a:avLst/>
          </a:prstGeom>
          <a:solidFill>
            <a:schemeClr val="bg1">
              <a:lumMod val="85000"/>
            </a:schemeClr>
          </a:solidFill>
        </p:spPr>
        <p:txBody>
          <a:bodyPr wrap="square" lIns="396000" rtlCol="0">
            <a:noAutofit/>
          </a:bodyPr>
          <a:lstStyle/>
          <a:p>
            <a:pPr>
              <a:lnSpc>
                <a:spcPct val="110000"/>
              </a:lnSpc>
              <a:spcAft>
                <a:spcPts val="600"/>
              </a:spcAft>
            </a:pPr>
            <a:br>
              <a:rPr lang="en-US" sz="1600" dirty="0">
                <a:latin typeface="Arial" charset="0"/>
                <a:ea typeface="Arial" charset="0"/>
                <a:cs typeface="Arial" charset="0"/>
              </a:rPr>
            </a:br>
            <a:r>
              <a:rPr lang="en-US" sz="1600" b="1" dirty="0">
                <a:solidFill>
                  <a:srgbClr val="ED1C24"/>
                </a:solidFill>
                <a:latin typeface="Arial" charset="0"/>
                <a:ea typeface="Arial" charset="0"/>
                <a:cs typeface="Arial" charset="0"/>
              </a:rPr>
              <a:t>Customer profile</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Price-conscious individual, requiring a basic level of protection on their single desktop device</a:t>
            </a:r>
          </a:p>
        </p:txBody>
      </p:sp>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900"/>
              </a:spcAft>
              <a:buNone/>
            </a:pPr>
            <a:r>
              <a:rPr lang="en-GB" sz="2400" dirty="0">
                <a:solidFill>
                  <a:schemeClr val="tx1">
                    <a:lumMod val="50000"/>
                    <a:lumOff val="50000"/>
                  </a:schemeClr>
                </a:solidFill>
              </a:rPr>
              <a:t>BullGuard Antivirus</a:t>
            </a:r>
          </a:p>
          <a:p>
            <a:pPr marL="0" indent="0">
              <a:lnSpc>
                <a:spcPct val="110000"/>
              </a:lnSpc>
              <a:spcBef>
                <a:spcPts val="0"/>
              </a:spcBef>
              <a:spcAft>
                <a:spcPts val="900"/>
              </a:spcAft>
              <a:buNone/>
            </a:pPr>
            <a:r>
              <a:rPr lang="en-GB" dirty="0"/>
              <a:t>Our award-winning Antivirus includes Behavioural Detection </a:t>
            </a:r>
            <a:br>
              <a:rPr lang="en-GB" dirty="0"/>
            </a:br>
            <a:r>
              <a:rPr lang="en-GB" dirty="0"/>
              <a:t>which spots new viruses by how they act.</a:t>
            </a:r>
          </a:p>
          <a:p>
            <a:pPr marL="0" indent="0">
              <a:lnSpc>
                <a:spcPct val="110000"/>
              </a:lnSpc>
              <a:spcBef>
                <a:spcPts val="0"/>
              </a:spcBef>
              <a:spcAft>
                <a:spcPts val="900"/>
              </a:spcAft>
              <a:buNone/>
            </a:pPr>
            <a:r>
              <a:rPr lang="en-GB" dirty="0"/>
              <a:t>Together with Signature based Detection, which deals with known malware, it provides a virtually impenetrable, multi-layered </a:t>
            </a:r>
            <a:br>
              <a:rPr lang="en-GB" dirty="0"/>
            </a:br>
            <a:r>
              <a:rPr lang="en-GB" dirty="0"/>
              <a:t>defence system.</a:t>
            </a:r>
            <a:endParaRPr lang="en-US" sz="2400" dirty="0">
              <a:solidFill>
                <a:schemeClr val="tx1">
                  <a:lumMod val="50000"/>
                  <a:lumOff val="50000"/>
                </a:schemeClr>
              </a:solidFill>
            </a:endParaRPr>
          </a:p>
        </p:txBody>
      </p:sp>
      <p:sp>
        <p:nvSpPr>
          <p:cNvPr id="7" name="Rounded Rectangle 6"/>
          <p:cNvSpPr/>
          <p:nvPr/>
        </p:nvSpPr>
        <p:spPr>
          <a:xfrm>
            <a:off x="2106619" y="4441645"/>
            <a:ext cx="4494903" cy="1771149"/>
          </a:xfrm>
          <a:prstGeom prst="roundRect">
            <a:avLst>
              <a:gd name="adj" fmla="val 9800"/>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Right Triangle 8"/>
          <p:cNvSpPr/>
          <p:nvPr/>
        </p:nvSpPr>
        <p:spPr>
          <a:xfrm flipH="1" flipV="1">
            <a:off x="5863117" y="5785672"/>
            <a:ext cx="738405" cy="735496"/>
          </a:xfrm>
          <a:prstGeom prst="rtTriangle">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TextBox 9"/>
          <p:cNvSpPr txBox="1"/>
          <p:nvPr/>
        </p:nvSpPr>
        <p:spPr>
          <a:xfrm>
            <a:off x="2406576" y="4687813"/>
            <a:ext cx="4007220" cy="1278812"/>
          </a:xfrm>
          <a:prstGeom prst="rect">
            <a:avLst/>
          </a:prstGeom>
          <a:noFill/>
        </p:spPr>
        <p:txBody>
          <a:bodyPr wrap="square" lIns="0" tIns="0" rIns="0" bIns="0" rtlCol="0">
            <a:spAutoFit/>
          </a:bodyPr>
          <a:lstStyle/>
          <a:p>
            <a:pPr>
              <a:lnSpc>
                <a:spcPct val="110000"/>
              </a:lnSpc>
              <a:spcAft>
                <a:spcPts val="600"/>
              </a:spcAft>
            </a:pPr>
            <a:r>
              <a:rPr lang="en-GB" sz="1400" dirty="0">
                <a:solidFill>
                  <a:schemeClr val="bg1"/>
                </a:solidFill>
                <a:latin typeface="Arial" charset="0"/>
                <a:ea typeface="Arial" charset="0"/>
                <a:cs typeface="Arial" charset="0"/>
              </a:rPr>
              <a:t>BullGuard is the only antivirus that we recommend to our customers simply because we believe it to be better than any other current antivirus on the market.</a:t>
            </a:r>
          </a:p>
          <a:p>
            <a:pPr>
              <a:lnSpc>
                <a:spcPct val="110000"/>
              </a:lnSpc>
              <a:spcAft>
                <a:spcPts val="600"/>
              </a:spcAft>
            </a:pPr>
            <a:r>
              <a:rPr lang="en-GB" sz="1500" b="1" dirty="0">
                <a:solidFill>
                  <a:schemeClr val="bg1"/>
                </a:solidFill>
                <a:latin typeface="Arial" charset="0"/>
                <a:ea typeface="Arial" charset="0"/>
                <a:cs typeface="Arial" charset="0"/>
              </a:rPr>
              <a:t>121 Computers, </a:t>
            </a:r>
            <a:r>
              <a:rPr lang="en-GB" sz="1500" b="1" dirty="0" err="1">
                <a:solidFill>
                  <a:schemeClr val="bg1"/>
                </a:solidFill>
                <a:latin typeface="Arial" charset="0"/>
                <a:ea typeface="Arial" charset="0"/>
                <a:cs typeface="Arial" charset="0"/>
              </a:rPr>
              <a:t>Diss</a:t>
            </a:r>
            <a:r>
              <a:rPr lang="en-GB" sz="1500" b="1" dirty="0">
                <a:solidFill>
                  <a:schemeClr val="bg1"/>
                </a:solidFill>
                <a:latin typeface="Arial" charset="0"/>
                <a:ea typeface="Arial" charset="0"/>
                <a:cs typeface="Arial" charset="0"/>
              </a:rPr>
              <a:t>, Norfolk</a:t>
            </a:r>
          </a:p>
        </p:txBody>
      </p:sp>
      <p:pic>
        <p:nvPicPr>
          <p:cNvPr id="6" name="Picture 5"/>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10895672" y="2246876"/>
            <a:ext cx="432210" cy="432210"/>
          </a:xfrm>
          <a:prstGeom prst="rect">
            <a:avLst/>
          </a:prstGeom>
        </p:spPr>
      </p:pic>
      <p:pic>
        <p:nvPicPr>
          <p:cNvPr id="11" name="Picture 10">
            <a:extLst>
              <a:ext uri="{FF2B5EF4-FFF2-40B4-BE49-F238E27FC236}">
                <a16:creationId xmlns:a16="http://schemas.microsoft.com/office/drawing/2014/main" id="{AF81BE71-4A4B-CE4F-A707-07649CE9B7B4}"/>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7510429" y="1632077"/>
            <a:ext cx="3248055" cy="5619135"/>
          </a:xfrm>
          <a:prstGeom prst="rect">
            <a:avLst/>
          </a:prstGeom>
        </p:spPr>
      </p:pic>
    </p:spTree>
    <p:extLst>
      <p:ext uri="{BB962C8B-B14F-4D97-AF65-F5344CB8AC3E}">
        <p14:creationId xmlns:p14="http://schemas.microsoft.com/office/powerpoint/2010/main" val="315042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45097" y="2448232"/>
            <a:ext cx="2595715" cy="3937819"/>
          </a:xfrm>
          <a:prstGeom prst="rect">
            <a:avLst/>
          </a:prstGeom>
          <a:solidFill>
            <a:schemeClr val="bg1">
              <a:lumMod val="85000"/>
            </a:schemeClr>
          </a:solidFill>
        </p:spPr>
        <p:txBody>
          <a:bodyPr wrap="square" lIns="396000" rtlCol="0">
            <a:noAutofit/>
          </a:bodyPr>
          <a:lstStyle/>
          <a:p>
            <a:pPr>
              <a:lnSpc>
                <a:spcPct val="110000"/>
              </a:lnSpc>
              <a:spcAft>
                <a:spcPts val="600"/>
              </a:spcAft>
            </a:pPr>
            <a:br>
              <a:rPr lang="en-US" sz="1600" dirty="0">
                <a:latin typeface="Arial" charset="0"/>
                <a:ea typeface="Arial" charset="0"/>
                <a:cs typeface="Arial" charset="0"/>
              </a:rPr>
            </a:br>
            <a:r>
              <a:rPr lang="en-US" sz="1600" b="1" dirty="0">
                <a:solidFill>
                  <a:srgbClr val="ED1C24"/>
                </a:solidFill>
                <a:latin typeface="Arial" charset="0"/>
                <a:ea typeface="Arial" charset="0"/>
                <a:cs typeface="Arial" charset="0"/>
              </a:rPr>
              <a:t>Customer profile</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Individual with multiple devices or a family looking for simple, easy to use and highly effective Internet security</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With a gamer in the house, BullGuard’s Internet Security is unbeatable</a:t>
            </a:r>
          </a:p>
        </p:txBody>
      </p:sp>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516176"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sz="2400" dirty="0">
                <a:solidFill>
                  <a:schemeClr val="tx1">
                    <a:lumMod val="50000"/>
                    <a:lumOff val="50000"/>
                  </a:schemeClr>
                </a:solidFill>
              </a:rPr>
              <a:t>BullGuard Internet Security</a:t>
            </a:r>
          </a:p>
          <a:p>
            <a:pPr marL="0" indent="0">
              <a:lnSpc>
                <a:spcPct val="110000"/>
              </a:lnSpc>
              <a:spcBef>
                <a:spcPts val="0"/>
              </a:spcBef>
              <a:spcAft>
                <a:spcPts val="600"/>
              </a:spcAft>
              <a:buNone/>
            </a:pPr>
            <a:r>
              <a:rPr lang="en-GB" dirty="0"/>
              <a:t>BullGuard </a:t>
            </a:r>
            <a:r>
              <a:rPr lang="en-GB" dirty="0">
                <a:ea typeface="Arial" charset="0"/>
                <a:cs typeface="Arial" charset="0"/>
              </a:rPr>
              <a:t>Internet Security safeguards your customers and their PCs, Macs and Android phones &amp; tablets, with 3 Device Protection.</a:t>
            </a:r>
          </a:p>
          <a:p>
            <a:pPr marL="0" indent="0">
              <a:lnSpc>
                <a:spcPct val="110000"/>
              </a:lnSpc>
              <a:spcBef>
                <a:spcPts val="0"/>
              </a:spcBef>
              <a:spcAft>
                <a:spcPts val="600"/>
              </a:spcAft>
              <a:buNone/>
            </a:pPr>
            <a:r>
              <a:rPr lang="en-GB" b="1" dirty="0">
                <a:solidFill>
                  <a:srgbClr val="ED1C24"/>
                </a:solidFill>
                <a:ea typeface="Arial" charset="0"/>
                <a:cs typeface="Arial" charset="0"/>
              </a:rPr>
              <a:t>Security from online threats </a:t>
            </a:r>
          </a:p>
          <a:p>
            <a:pPr>
              <a:spcBef>
                <a:spcPts val="0"/>
              </a:spcBef>
              <a:spcAft>
                <a:spcPts val="600"/>
              </a:spcAft>
            </a:pPr>
            <a:r>
              <a:rPr lang="en-US" dirty="0"/>
              <a:t>New, multi-tiered Behavior Engine to fend off malware attacks</a:t>
            </a:r>
            <a:endParaRPr lang="en-GB" dirty="0"/>
          </a:p>
          <a:p>
            <a:pPr>
              <a:spcBef>
                <a:spcPts val="0"/>
              </a:spcBef>
              <a:spcAft>
                <a:spcPts val="600"/>
              </a:spcAft>
            </a:pPr>
            <a:r>
              <a:rPr lang="en-US" dirty="0"/>
              <a:t>New Firewall to protect against intruders and network attacks</a:t>
            </a:r>
            <a:endParaRPr lang="en-GB" dirty="0"/>
          </a:p>
          <a:p>
            <a:pPr>
              <a:spcBef>
                <a:spcPts val="0"/>
              </a:spcBef>
              <a:spcAft>
                <a:spcPts val="600"/>
              </a:spcAft>
            </a:pPr>
            <a:r>
              <a:rPr lang="en-US" dirty="0"/>
              <a:t>New Vulnerability Scanner that checks for missing security updates, and connections to unsecured </a:t>
            </a:r>
            <a:r>
              <a:rPr lang="en-US" dirty="0" err="1"/>
              <a:t>wi-fi</a:t>
            </a:r>
            <a:r>
              <a:rPr lang="en-US" dirty="0"/>
              <a:t> networks</a:t>
            </a:r>
            <a:endParaRPr lang="en-GB" dirty="0"/>
          </a:p>
          <a:p>
            <a:pPr>
              <a:spcBef>
                <a:spcPts val="0"/>
              </a:spcBef>
              <a:spcAft>
                <a:spcPts val="600"/>
              </a:spcAft>
            </a:pPr>
            <a:r>
              <a:rPr lang="en-US" dirty="0"/>
              <a:t>New Game Booster keeps the fun fast and safe</a:t>
            </a:r>
            <a:endParaRPr lang="en-GB" dirty="0"/>
          </a:p>
          <a:p>
            <a:pPr marL="0" indent="0">
              <a:spcBef>
                <a:spcPts val="0"/>
              </a:spcBef>
              <a:spcAft>
                <a:spcPts val="600"/>
              </a:spcAft>
              <a:buNone/>
            </a:pPr>
            <a:r>
              <a:rPr lang="en-GB" b="1" dirty="0">
                <a:solidFill>
                  <a:srgbClr val="ED1C24"/>
                </a:solidFill>
                <a:ea typeface="Arial" charset="0"/>
                <a:cs typeface="Arial" charset="0"/>
              </a:rPr>
              <a:t>Safeguards children </a:t>
            </a:r>
          </a:p>
          <a:p>
            <a:pPr>
              <a:lnSpc>
                <a:spcPct val="110000"/>
              </a:lnSpc>
              <a:spcBef>
                <a:spcPts val="0"/>
              </a:spcBef>
              <a:spcAft>
                <a:spcPts val="600"/>
              </a:spcAft>
            </a:pPr>
            <a:r>
              <a:rPr lang="en-GB" dirty="0">
                <a:solidFill>
                  <a:srgbClr val="000000"/>
                </a:solidFill>
                <a:ea typeface="Arial" charset="0"/>
                <a:cs typeface="Arial" charset="0"/>
              </a:rPr>
              <a:t>Comprehensive, award-winning Parental Controls protect children from cyber bullying and predators.</a:t>
            </a:r>
          </a:p>
          <a:p>
            <a:pPr marL="0" indent="0">
              <a:lnSpc>
                <a:spcPct val="110000"/>
              </a:lnSpc>
              <a:spcBef>
                <a:spcPts val="0"/>
              </a:spcBef>
              <a:spcAft>
                <a:spcPts val="600"/>
              </a:spcAft>
              <a:buNone/>
            </a:pPr>
            <a:r>
              <a:rPr lang="en-GB" b="1" dirty="0">
                <a:solidFill>
                  <a:srgbClr val="ED1C24"/>
                </a:solidFill>
                <a:ea typeface="Arial" charset="0"/>
                <a:cs typeface="Arial" charset="0"/>
              </a:rPr>
              <a:t>Easy to use interface </a:t>
            </a:r>
          </a:p>
          <a:p>
            <a:pPr>
              <a:lnSpc>
                <a:spcPct val="110000"/>
              </a:lnSpc>
              <a:spcBef>
                <a:spcPts val="0"/>
              </a:spcBef>
              <a:spcAft>
                <a:spcPts val="600"/>
              </a:spcAft>
            </a:pPr>
            <a:r>
              <a:rPr lang="en-GB" dirty="0">
                <a:solidFill>
                  <a:srgbClr val="000000"/>
                </a:solidFill>
                <a:ea typeface="Arial" charset="0"/>
                <a:cs typeface="Arial" charset="0"/>
              </a:rPr>
              <a:t>Simple to set up, monitor and tailor online protection Low impact on system resources</a:t>
            </a:r>
            <a:endParaRPr lang="en-GB" dirty="0">
              <a:ea typeface="Arial" charset="0"/>
              <a:cs typeface="Arial" charset="0"/>
            </a:endParaRPr>
          </a:p>
        </p:txBody>
      </p:sp>
      <p:pic>
        <p:nvPicPr>
          <p:cNvPr id="6" name="Picture 5"/>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10895672" y="2246876"/>
            <a:ext cx="432210" cy="432210"/>
          </a:xfrm>
          <a:prstGeom prst="rect">
            <a:avLst/>
          </a:prstGeom>
        </p:spPr>
      </p:pic>
      <p:pic>
        <p:nvPicPr>
          <p:cNvPr id="4" name="Picture 3">
            <a:extLst>
              <a:ext uri="{FF2B5EF4-FFF2-40B4-BE49-F238E27FC236}">
                <a16:creationId xmlns:a16="http://schemas.microsoft.com/office/drawing/2014/main" id="{10437C84-6581-9D4B-82B3-3A8FD5B2B450}"/>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7442751" y="1765797"/>
            <a:ext cx="3258898" cy="5637893"/>
          </a:xfrm>
          <a:prstGeom prst="rect">
            <a:avLst/>
          </a:prstGeom>
        </p:spPr>
      </p:pic>
    </p:spTree>
    <p:extLst>
      <p:ext uri="{BB962C8B-B14F-4D97-AF65-F5344CB8AC3E}">
        <p14:creationId xmlns:p14="http://schemas.microsoft.com/office/powerpoint/2010/main" val="4678371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b="1" dirty="0">
                <a:solidFill>
                  <a:srgbClr val="ED1C24"/>
                </a:solidFill>
                <a:ea typeface="Arial" charset="0"/>
                <a:cs typeface="Arial" charset="0"/>
              </a:rPr>
              <a:t>Multi Device License </a:t>
            </a:r>
          </a:p>
          <a:p>
            <a:pPr>
              <a:lnSpc>
                <a:spcPct val="110000"/>
              </a:lnSpc>
              <a:spcBef>
                <a:spcPts val="0"/>
              </a:spcBef>
              <a:spcAft>
                <a:spcPts val="600"/>
              </a:spcAft>
            </a:pPr>
            <a:r>
              <a:rPr lang="en-GB" dirty="0">
                <a:solidFill>
                  <a:schemeClr val="tx1"/>
                </a:solidFill>
                <a:ea typeface="Arial" charset="0"/>
                <a:cs typeface="Arial" charset="0"/>
              </a:rPr>
              <a:t>Single License protects PCs, Macs and Android phones &amp; tablets</a:t>
            </a:r>
          </a:p>
          <a:p>
            <a:pPr marL="0" indent="0">
              <a:lnSpc>
                <a:spcPct val="110000"/>
              </a:lnSpc>
              <a:spcBef>
                <a:spcPts val="0"/>
              </a:spcBef>
              <a:spcAft>
                <a:spcPts val="600"/>
              </a:spcAft>
              <a:buNone/>
            </a:pPr>
            <a:r>
              <a:rPr lang="en-GB" b="1" dirty="0">
                <a:solidFill>
                  <a:srgbClr val="ED1C24"/>
                </a:solidFill>
                <a:ea typeface="Arial" charset="0"/>
                <a:cs typeface="Arial" charset="0"/>
              </a:rPr>
              <a:t>Back up Files </a:t>
            </a:r>
          </a:p>
          <a:p>
            <a:pPr>
              <a:lnSpc>
                <a:spcPct val="110000"/>
              </a:lnSpc>
              <a:spcBef>
                <a:spcPts val="0"/>
              </a:spcBef>
              <a:spcAft>
                <a:spcPts val="600"/>
              </a:spcAft>
            </a:pPr>
            <a:r>
              <a:rPr lang="en-GB" dirty="0">
                <a:solidFill>
                  <a:schemeClr val="tx1"/>
                </a:solidFill>
                <a:ea typeface="Arial" charset="0"/>
                <a:cs typeface="Arial" charset="0"/>
              </a:rPr>
              <a:t>Cloud-integrated Backup allows backup and encryption of files to Dropbox, Google Drive and One Drive</a:t>
            </a:r>
          </a:p>
          <a:p>
            <a:pPr marL="0" indent="0">
              <a:lnSpc>
                <a:spcPct val="110000"/>
              </a:lnSpc>
              <a:spcBef>
                <a:spcPts val="0"/>
              </a:spcBef>
              <a:spcAft>
                <a:spcPts val="600"/>
              </a:spcAft>
              <a:buNone/>
            </a:pPr>
            <a:r>
              <a:rPr lang="en-GB" b="1" dirty="0">
                <a:solidFill>
                  <a:srgbClr val="ED1C24"/>
                </a:solidFill>
                <a:ea typeface="Arial" charset="0"/>
                <a:cs typeface="Arial" charset="0"/>
              </a:rPr>
              <a:t>Mobile protection </a:t>
            </a:r>
          </a:p>
          <a:p>
            <a:pPr>
              <a:lnSpc>
                <a:spcPct val="110000"/>
              </a:lnSpc>
              <a:spcBef>
                <a:spcPts val="0"/>
              </a:spcBef>
              <a:spcAft>
                <a:spcPts val="600"/>
              </a:spcAft>
            </a:pPr>
            <a:r>
              <a:rPr lang="en-GB" dirty="0">
                <a:solidFill>
                  <a:schemeClr val="tx1"/>
                </a:solidFill>
                <a:ea typeface="Arial" charset="0"/>
                <a:cs typeface="Arial" charset="0"/>
              </a:rPr>
              <a:t>Remote lock and wipe; locate with GPS and scream alarm </a:t>
            </a:r>
          </a:p>
          <a:p>
            <a:pPr>
              <a:lnSpc>
                <a:spcPct val="110000"/>
              </a:lnSpc>
              <a:spcBef>
                <a:spcPts val="0"/>
              </a:spcBef>
              <a:spcAft>
                <a:spcPts val="600"/>
              </a:spcAft>
            </a:pPr>
            <a:r>
              <a:rPr lang="en-GB" dirty="0">
                <a:solidFill>
                  <a:schemeClr val="tx1"/>
                </a:solidFill>
                <a:ea typeface="Arial" charset="0"/>
                <a:cs typeface="Arial" charset="0"/>
              </a:rPr>
              <a:t>Call manager blocks unwanted texts and calls</a:t>
            </a:r>
          </a:p>
        </p:txBody>
      </p:sp>
      <p:pic>
        <p:nvPicPr>
          <p:cNvPr id="6" name="Picture 5">
            <a:extLst>
              <a:ext uri="{FF2B5EF4-FFF2-40B4-BE49-F238E27FC236}">
                <a16:creationId xmlns:a16="http://schemas.microsoft.com/office/drawing/2014/main" id="{C435D6A5-DBE9-3945-89A4-34BAAAEE0F8F}"/>
              </a:ext>
            </a:extLst>
          </p:cNvPr>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7442751" y="1765797"/>
            <a:ext cx="3258898" cy="5637893"/>
          </a:xfrm>
          <a:prstGeom prst="rect">
            <a:avLst/>
          </a:prstGeom>
        </p:spPr>
      </p:pic>
    </p:spTree>
    <p:extLst>
      <p:ext uri="{BB962C8B-B14F-4D97-AF65-F5344CB8AC3E}">
        <p14:creationId xmlns:p14="http://schemas.microsoft.com/office/powerpoint/2010/main" val="1370470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545097" y="2448232"/>
            <a:ext cx="2595715" cy="4424516"/>
          </a:xfrm>
          <a:prstGeom prst="rect">
            <a:avLst/>
          </a:prstGeom>
          <a:solidFill>
            <a:schemeClr val="bg1">
              <a:lumMod val="85000"/>
            </a:schemeClr>
          </a:solidFill>
        </p:spPr>
        <p:txBody>
          <a:bodyPr wrap="square" lIns="396000" rtlCol="0">
            <a:noAutofit/>
          </a:bodyPr>
          <a:lstStyle/>
          <a:p>
            <a:pPr>
              <a:lnSpc>
                <a:spcPct val="110000"/>
              </a:lnSpc>
              <a:spcAft>
                <a:spcPts val="600"/>
              </a:spcAft>
            </a:pPr>
            <a:br>
              <a:rPr lang="en-US" sz="1600" dirty="0">
                <a:latin typeface="Arial" charset="0"/>
                <a:ea typeface="Arial" charset="0"/>
                <a:cs typeface="Arial" charset="0"/>
              </a:rPr>
            </a:br>
            <a:r>
              <a:rPr lang="en-US" sz="1600" b="1" dirty="0">
                <a:solidFill>
                  <a:srgbClr val="ED1C24"/>
                </a:solidFill>
                <a:latin typeface="Arial" charset="0"/>
                <a:ea typeface="Arial" charset="0"/>
                <a:cs typeface="Arial" charset="0"/>
              </a:rPr>
              <a:t>Customer profile</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Family with a home network of connected devices </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In addition to Internet security they want to protect their personal and financial information </a:t>
            </a:r>
          </a:p>
          <a:p>
            <a:pPr marL="285750" indent="-285750">
              <a:lnSpc>
                <a:spcPct val="110000"/>
              </a:lnSpc>
              <a:spcAft>
                <a:spcPts val="600"/>
              </a:spcAft>
              <a:buClr>
                <a:srgbClr val="ED1C24"/>
              </a:buClr>
              <a:buFont typeface=".AppleSystemUIFont" charset="-120"/>
              <a:buChar char="+"/>
            </a:pPr>
            <a:r>
              <a:rPr lang="en-US" sz="1600" dirty="0">
                <a:latin typeface="Arial" charset="0"/>
                <a:ea typeface="Arial" charset="0"/>
                <a:cs typeface="Arial" charset="0"/>
              </a:rPr>
              <a:t>Parents wanting to keep their children safe when using social media</a:t>
            </a:r>
          </a:p>
        </p:txBody>
      </p:sp>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5999" y="1969200"/>
            <a:ext cx="6693811" cy="4699229"/>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sz="2400" dirty="0">
                <a:solidFill>
                  <a:schemeClr val="tx1">
                    <a:lumMod val="50000"/>
                    <a:lumOff val="50000"/>
                  </a:schemeClr>
                </a:solidFill>
              </a:rPr>
              <a:t>BullGuard Premium Protection</a:t>
            </a:r>
          </a:p>
          <a:p>
            <a:pPr marL="0" indent="0">
              <a:lnSpc>
                <a:spcPct val="110000"/>
              </a:lnSpc>
              <a:spcBef>
                <a:spcPts val="0"/>
              </a:spcBef>
              <a:spcAft>
                <a:spcPts val="600"/>
              </a:spcAft>
              <a:buNone/>
            </a:pPr>
            <a:r>
              <a:rPr lang="en-GB" dirty="0"/>
              <a:t>BullGuard Premium Protection provides TOTAL online protection to your customers and their families. Our latest version includes Home Network Scanner which continuously scans the home’s </a:t>
            </a:r>
            <a:r>
              <a:rPr lang="en-GB" dirty="0" err="1"/>
              <a:t>wi-fi</a:t>
            </a:r>
            <a:r>
              <a:rPr lang="en-GB" dirty="0"/>
              <a:t> network and every device on it – from baby monitors to smart central heating systems – to ensure hackers don’t have an easy route to customers’ personal and financial information.</a:t>
            </a:r>
            <a:endParaRPr lang="en-GB" dirty="0">
              <a:solidFill>
                <a:srgbClr val="000000"/>
              </a:solidFill>
              <a:ea typeface="Arial" charset="0"/>
              <a:cs typeface="Arial" charset="0"/>
            </a:endParaRPr>
          </a:p>
          <a:p>
            <a:pPr marL="0" indent="0">
              <a:lnSpc>
                <a:spcPct val="110000"/>
              </a:lnSpc>
              <a:spcBef>
                <a:spcPts val="0"/>
              </a:spcBef>
              <a:spcAft>
                <a:spcPts val="600"/>
              </a:spcAft>
              <a:buNone/>
            </a:pPr>
            <a:r>
              <a:rPr lang="en-GB" b="1" dirty="0">
                <a:solidFill>
                  <a:srgbClr val="ED1C24"/>
                </a:solidFill>
                <a:ea typeface="Arial" charset="0"/>
                <a:cs typeface="Arial" charset="0"/>
              </a:rPr>
              <a:t>Security from online threats </a:t>
            </a:r>
          </a:p>
          <a:p>
            <a:pPr>
              <a:spcBef>
                <a:spcPts val="0"/>
              </a:spcBef>
              <a:spcAft>
                <a:spcPts val="600"/>
              </a:spcAft>
            </a:pPr>
            <a:r>
              <a:rPr lang="en-US" dirty="0"/>
              <a:t>Continuously monitors the home network and all connected devices</a:t>
            </a:r>
            <a:endParaRPr lang="en-GB" dirty="0"/>
          </a:p>
          <a:p>
            <a:pPr>
              <a:spcBef>
                <a:spcPts val="0"/>
              </a:spcBef>
              <a:spcAft>
                <a:spcPts val="600"/>
              </a:spcAft>
            </a:pPr>
            <a:r>
              <a:rPr lang="en-GB" dirty="0"/>
              <a:t>Award-winning layered protection </a:t>
            </a:r>
          </a:p>
          <a:p>
            <a:pPr>
              <a:spcBef>
                <a:spcPts val="0"/>
              </a:spcBef>
              <a:spcAft>
                <a:spcPts val="600"/>
              </a:spcAft>
            </a:pPr>
            <a:r>
              <a:rPr lang="en-GB" dirty="0"/>
              <a:t>Firewall provides heavy duty protection against malware and intruders</a:t>
            </a:r>
          </a:p>
          <a:p>
            <a:pPr marL="0" indent="0">
              <a:lnSpc>
                <a:spcPct val="110000"/>
              </a:lnSpc>
              <a:spcBef>
                <a:spcPts val="0"/>
              </a:spcBef>
              <a:spcAft>
                <a:spcPts val="600"/>
              </a:spcAft>
              <a:buNone/>
            </a:pPr>
            <a:r>
              <a:rPr lang="en-GB" b="1" dirty="0">
                <a:solidFill>
                  <a:srgbClr val="ED1C24"/>
                </a:solidFill>
                <a:ea typeface="Arial" charset="0"/>
                <a:cs typeface="Arial" charset="0"/>
              </a:rPr>
              <a:t>Online Identity Protection </a:t>
            </a:r>
          </a:p>
          <a:p>
            <a:pPr>
              <a:spcBef>
                <a:spcPts val="0"/>
              </a:spcBef>
              <a:spcAft>
                <a:spcPts val="600"/>
              </a:spcAft>
            </a:pPr>
            <a:r>
              <a:rPr lang="en-GB" dirty="0"/>
              <a:t>24/7 monitoring of the web for any sign that personal or financial information has been stolen or compromised</a:t>
            </a:r>
          </a:p>
          <a:p>
            <a:pPr>
              <a:spcBef>
                <a:spcPts val="0"/>
              </a:spcBef>
              <a:spcAft>
                <a:spcPts val="600"/>
              </a:spcAft>
            </a:pPr>
            <a:r>
              <a:rPr lang="en-GB" dirty="0"/>
              <a:t>Immediate notification by email or SMS of any suspicious activity</a:t>
            </a:r>
          </a:p>
        </p:txBody>
      </p:sp>
      <p:pic>
        <p:nvPicPr>
          <p:cNvPr id="6" name="Picture 5"/>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10895672" y="2246876"/>
            <a:ext cx="432210" cy="432210"/>
          </a:xfrm>
          <a:prstGeom prst="rect">
            <a:avLst/>
          </a:prstGeom>
        </p:spPr>
      </p:pic>
      <p:pic>
        <p:nvPicPr>
          <p:cNvPr id="4" name="Picture 3">
            <a:extLst>
              <a:ext uri="{FF2B5EF4-FFF2-40B4-BE49-F238E27FC236}">
                <a16:creationId xmlns:a16="http://schemas.microsoft.com/office/drawing/2014/main" id="{4A09401B-B2EB-4144-B375-6C88472644FE}"/>
              </a:ext>
            </a:extLst>
          </p:cNvPr>
          <p:cNvPicPr>
            <a:picLocks noChangeAspect="1"/>
          </p:cNvPicPr>
          <p:nvPr/>
        </p:nvPicPr>
        <p:blipFill>
          <a:blip r:embed="rId4" r:link="rId5" cstate="print">
            <a:extLst>
              <a:ext uri="{28A0092B-C50C-407E-A947-70E740481C1C}">
                <a14:useLocalDpi xmlns:a14="http://schemas.microsoft.com/office/drawing/2010/main"/>
              </a:ext>
            </a:extLst>
          </a:blip>
          <a:stretch>
            <a:fillRect/>
          </a:stretch>
        </p:blipFill>
        <p:spPr>
          <a:xfrm>
            <a:off x="7460929" y="1764833"/>
            <a:ext cx="3259456" cy="5638858"/>
          </a:xfrm>
          <a:prstGeom prst="rect">
            <a:avLst/>
          </a:prstGeom>
        </p:spPr>
      </p:pic>
    </p:spTree>
    <p:extLst>
      <p:ext uri="{BB962C8B-B14F-4D97-AF65-F5344CB8AC3E}">
        <p14:creationId xmlns:p14="http://schemas.microsoft.com/office/powerpoint/2010/main" val="2018077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b="1" dirty="0">
                <a:solidFill>
                  <a:srgbClr val="ED1C24"/>
                </a:solidFill>
                <a:ea typeface="Arial" charset="0"/>
                <a:cs typeface="Arial" charset="0"/>
              </a:rPr>
              <a:t>Safeguards for Children and their Parents  </a:t>
            </a:r>
          </a:p>
          <a:p>
            <a:pPr>
              <a:lnSpc>
                <a:spcPct val="110000"/>
              </a:lnSpc>
              <a:spcBef>
                <a:spcPts val="0"/>
              </a:spcBef>
              <a:spcAft>
                <a:spcPts val="600"/>
              </a:spcAft>
            </a:pPr>
            <a:r>
              <a:rPr lang="en-GB" dirty="0">
                <a:solidFill>
                  <a:srgbClr val="000000"/>
                </a:solidFill>
                <a:ea typeface="Arial" charset="0"/>
                <a:cs typeface="Arial" charset="0"/>
              </a:rPr>
              <a:t>Comprehensive award-winning Parental Controls</a:t>
            </a:r>
          </a:p>
          <a:p>
            <a:pPr marL="0" indent="0">
              <a:lnSpc>
                <a:spcPct val="110000"/>
              </a:lnSpc>
              <a:spcBef>
                <a:spcPts val="0"/>
              </a:spcBef>
              <a:spcAft>
                <a:spcPts val="600"/>
              </a:spcAft>
              <a:buNone/>
            </a:pPr>
            <a:r>
              <a:rPr lang="en-GB" b="1" dirty="0">
                <a:solidFill>
                  <a:srgbClr val="ED1C24"/>
                </a:solidFill>
                <a:ea typeface="Arial" charset="0"/>
                <a:cs typeface="Arial" charset="0"/>
              </a:rPr>
              <a:t>Mobile protection  </a:t>
            </a:r>
          </a:p>
          <a:p>
            <a:pPr>
              <a:lnSpc>
                <a:spcPct val="110000"/>
              </a:lnSpc>
              <a:spcBef>
                <a:spcPts val="0"/>
              </a:spcBef>
              <a:spcAft>
                <a:spcPts val="300"/>
              </a:spcAft>
            </a:pPr>
            <a:r>
              <a:rPr lang="en-GB" dirty="0">
                <a:solidFill>
                  <a:srgbClr val="000000"/>
                </a:solidFill>
                <a:ea typeface="Arial" charset="0"/>
                <a:cs typeface="Arial" charset="0"/>
              </a:rPr>
              <a:t>Remote lock and wipe; locate with GPS and scream alarm</a:t>
            </a:r>
          </a:p>
          <a:p>
            <a:pPr>
              <a:lnSpc>
                <a:spcPct val="110000"/>
              </a:lnSpc>
              <a:spcBef>
                <a:spcPts val="0"/>
              </a:spcBef>
              <a:spcAft>
                <a:spcPts val="600"/>
              </a:spcAft>
            </a:pPr>
            <a:r>
              <a:rPr lang="en-GB" dirty="0">
                <a:solidFill>
                  <a:srgbClr val="000000"/>
                </a:solidFill>
                <a:ea typeface="Arial" charset="0"/>
                <a:cs typeface="Arial" charset="0"/>
              </a:rPr>
              <a:t>Call manager blocks unwanted texts and calls</a:t>
            </a:r>
          </a:p>
          <a:p>
            <a:pPr marL="0" indent="0">
              <a:lnSpc>
                <a:spcPct val="110000"/>
              </a:lnSpc>
              <a:spcBef>
                <a:spcPts val="0"/>
              </a:spcBef>
              <a:spcAft>
                <a:spcPts val="600"/>
              </a:spcAft>
              <a:buNone/>
            </a:pPr>
            <a:r>
              <a:rPr lang="en-GB" b="1" dirty="0">
                <a:solidFill>
                  <a:srgbClr val="ED1C24"/>
                </a:solidFill>
                <a:ea typeface="Arial" charset="0"/>
                <a:cs typeface="Arial" charset="0"/>
              </a:rPr>
              <a:t>Protect 10 Devices with one great value License   </a:t>
            </a:r>
          </a:p>
          <a:p>
            <a:pPr>
              <a:lnSpc>
                <a:spcPct val="110000"/>
              </a:lnSpc>
              <a:spcBef>
                <a:spcPts val="0"/>
              </a:spcBef>
              <a:spcAft>
                <a:spcPts val="300"/>
              </a:spcAft>
            </a:pPr>
            <a:r>
              <a:rPr lang="en-GB" dirty="0">
                <a:solidFill>
                  <a:srgbClr val="000000"/>
                </a:solidFill>
                <a:ea typeface="Arial" charset="0"/>
                <a:cs typeface="Arial" charset="0"/>
              </a:rPr>
              <a:t>Devices with one great value License </a:t>
            </a:r>
          </a:p>
          <a:p>
            <a:pPr>
              <a:lnSpc>
                <a:spcPct val="110000"/>
              </a:lnSpc>
              <a:spcBef>
                <a:spcPts val="0"/>
              </a:spcBef>
              <a:spcAft>
                <a:spcPts val="300"/>
              </a:spcAft>
            </a:pPr>
            <a:r>
              <a:rPr lang="en-GB" dirty="0">
                <a:solidFill>
                  <a:srgbClr val="000000"/>
                </a:solidFill>
                <a:ea typeface="Arial" charset="0"/>
                <a:cs typeface="Arial" charset="0"/>
              </a:rPr>
              <a:t>Top Rated protection for all the family and all their devices.</a:t>
            </a:r>
          </a:p>
          <a:p>
            <a:pPr>
              <a:lnSpc>
                <a:spcPct val="110000"/>
              </a:lnSpc>
              <a:spcBef>
                <a:spcPts val="0"/>
              </a:spcBef>
              <a:spcAft>
                <a:spcPts val="300"/>
              </a:spcAft>
            </a:pPr>
            <a:r>
              <a:rPr lang="en-GB" dirty="0">
                <a:solidFill>
                  <a:srgbClr val="000000"/>
                </a:solidFill>
                <a:ea typeface="Arial" charset="0"/>
                <a:cs typeface="Arial" charset="0"/>
              </a:rPr>
              <a:t>Great value.</a:t>
            </a:r>
          </a:p>
          <a:p>
            <a:pPr>
              <a:lnSpc>
                <a:spcPct val="110000"/>
              </a:lnSpc>
              <a:spcBef>
                <a:spcPts val="0"/>
              </a:spcBef>
              <a:spcAft>
                <a:spcPts val="300"/>
              </a:spcAft>
            </a:pPr>
            <a:r>
              <a:rPr lang="en-GB" dirty="0">
                <a:solidFill>
                  <a:srgbClr val="000000"/>
                </a:solidFill>
                <a:ea typeface="Arial" charset="0"/>
                <a:cs typeface="Arial" charset="0"/>
              </a:rPr>
              <a:t>Ideal for families with lots of </a:t>
            </a:r>
            <a:r>
              <a:rPr lang="en-GB">
                <a:solidFill>
                  <a:srgbClr val="000000"/>
                </a:solidFill>
                <a:ea typeface="Arial" charset="0"/>
                <a:cs typeface="Arial" charset="0"/>
              </a:rPr>
              <a:t>connected devices</a:t>
            </a:r>
            <a:endParaRPr lang="en-GB" dirty="0">
              <a:solidFill>
                <a:srgbClr val="000000"/>
              </a:solidFill>
              <a:ea typeface="Arial" charset="0"/>
              <a:cs typeface="Arial" charset="0"/>
            </a:endParaRPr>
          </a:p>
        </p:txBody>
      </p:sp>
      <p:pic>
        <p:nvPicPr>
          <p:cNvPr id="6" name="Picture 5">
            <a:extLst>
              <a:ext uri="{FF2B5EF4-FFF2-40B4-BE49-F238E27FC236}">
                <a16:creationId xmlns:a16="http://schemas.microsoft.com/office/drawing/2014/main" id="{367AACEB-2D8C-8043-A743-E35BEC6EDBED}"/>
              </a:ext>
            </a:extLst>
          </p:cNvPr>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7460929" y="1764833"/>
            <a:ext cx="3259456" cy="5638858"/>
          </a:xfrm>
          <a:prstGeom prst="rect">
            <a:avLst/>
          </a:prstGeom>
        </p:spPr>
      </p:pic>
    </p:spTree>
    <p:extLst>
      <p:ext uri="{BB962C8B-B14F-4D97-AF65-F5344CB8AC3E}">
        <p14:creationId xmlns:p14="http://schemas.microsoft.com/office/powerpoint/2010/main" val="18178823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6. Product Profiles</a:t>
            </a:r>
          </a:p>
        </p:txBody>
      </p:sp>
      <p:sp>
        <p:nvSpPr>
          <p:cNvPr id="8" name="Content Placeholder 5"/>
          <p:cNvSpPr txBox="1">
            <a:spLocks/>
          </p:cNvSpPr>
          <p:nvPr/>
        </p:nvSpPr>
        <p:spPr>
          <a:xfrm>
            <a:off x="576000" y="1969201"/>
            <a:ext cx="6025522" cy="3731342"/>
          </a:xfrm>
          <a:prstGeom prst="rect">
            <a:avLst/>
          </a:prstGeom>
        </p:spPr>
        <p:txBody>
          <a:bodyPr vert="horz" lIns="0" tIns="0" rIns="0" bIns="0" rtlCol="0">
            <a:noAutofit/>
          </a:bodyPr>
          <a:lstStyle>
            <a:lvl1pPr marL="259187" indent="-259187" algn="l" defTabSz="1036747" rtl="0" eaLnBrk="1" latinLnBrk="0" hangingPunct="1">
              <a:lnSpc>
                <a:spcPct val="90000"/>
              </a:lnSpc>
              <a:spcBef>
                <a:spcPts val="1134"/>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1pPr>
            <a:lvl2pPr marL="77756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2pPr>
            <a:lvl3pPr marL="1295933"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3pPr>
            <a:lvl4pPr marL="1814307"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4pPr>
            <a:lvl5pPr marL="2332680" indent="-259187" algn="l" defTabSz="1036747" rtl="0" eaLnBrk="1" latinLnBrk="0" hangingPunct="1">
              <a:lnSpc>
                <a:spcPct val="90000"/>
              </a:lnSpc>
              <a:spcBef>
                <a:spcPts val="567"/>
              </a:spcBef>
              <a:buClr>
                <a:srgbClr val="ED1C24"/>
              </a:buClr>
              <a:buFont typeface=".AppleSystemUIFont" charset="-120"/>
              <a:buChar char="+"/>
              <a:defRPr sz="1600" b="0" i="0" kern="1200" baseline="0">
                <a:solidFill>
                  <a:schemeClr val="tx1">
                    <a:lumMod val="95000"/>
                    <a:lumOff val="5000"/>
                  </a:schemeClr>
                </a:solidFill>
                <a:latin typeface="Arial" charset="0"/>
                <a:ea typeface="+mn-ea"/>
                <a:cs typeface="+mn-cs"/>
              </a:defRPr>
            </a:lvl5pPr>
            <a:lvl6pPr marL="2851053"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6pPr>
            <a:lvl7pPr marL="3369427"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7pPr>
            <a:lvl8pPr marL="3887800"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8pPr>
            <a:lvl9pPr marL="4406174" indent="-259187" algn="l" defTabSz="1036747" rtl="0" eaLnBrk="1" latinLnBrk="0" hangingPunct="1">
              <a:lnSpc>
                <a:spcPct val="90000"/>
              </a:lnSpc>
              <a:spcBef>
                <a:spcPts val="567"/>
              </a:spcBef>
              <a:buFont typeface="Arial" panose="020B0604020202020204" pitchFamily="34" charset="0"/>
              <a:buChar char="•"/>
              <a:defRPr sz="2041" kern="1200">
                <a:solidFill>
                  <a:schemeClr val="tx1"/>
                </a:solidFill>
                <a:latin typeface="+mn-lt"/>
                <a:ea typeface="+mn-ea"/>
                <a:cs typeface="+mn-cs"/>
              </a:defRPr>
            </a:lvl9pPr>
          </a:lstStyle>
          <a:p>
            <a:pPr marL="0" indent="0">
              <a:lnSpc>
                <a:spcPct val="110000"/>
              </a:lnSpc>
              <a:spcBef>
                <a:spcPts val="0"/>
              </a:spcBef>
              <a:spcAft>
                <a:spcPts val="600"/>
              </a:spcAft>
              <a:buNone/>
            </a:pPr>
            <a:r>
              <a:rPr lang="en-GB" sz="2400" dirty="0">
                <a:solidFill>
                  <a:schemeClr val="tx1">
                    <a:lumMod val="50000"/>
                    <a:lumOff val="50000"/>
                  </a:schemeClr>
                </a:solidFill>
              </a:rPr>
              <a:t>Dojo by BullGuard</a:t>
            </a:r>
          </a:p>
          <a:p>
            <a:pPr marL="0" indent="0">
              <a:lnSpc>
                <a:spcPct val="110000"/>
              </a:lnSpc>
              <a:spcBef>
                <a:spcPts val="0"/>
              </a:spcBef>
              <a:spcAft>
                <a:spcPts val="600"/>
              </a:spcAft>
              <a:buNone/>
            </a:pPr>
            <a:r>
              <a:rPr lang="en-GB" dirty="0"/>
              <a:t>As part of our commitment to be champion of today’s digital consumer, we’ve added to our multi-award winning product portfolio with Dojo by BullGuard. It’s the best custom-built solution to protect Wi-Fi enabled devices in the home. Dojo by BullGuard gives customers the freedom to add as many Smart Home devices as they want without compromising privacy or security. </a:t>
            </a:r>
            <a:r>
              <a:rPr lang="en-GB"/>
              <a:t>Dojo by BullGuard is the cornerstone of a Smart Home, ensuring a connected world where every consumer, in every home, is smart, safe and protected.</a:t>
            </a:r>
            <a:endParaRPr lang="en-GB" dirty="0">
              <a:ea typeface="Arial" charset="0"/>
              <a:cs typeface="Arial" charset="0"/>
            </a:endParaRPr>
          </a:p>
        </p:txBody>
      </p:sp>
      <p:pic>
        <p:nvPicPr>
          <p:cNvPr id="2" name="Picture 1"/>
          <p:cNvPicPr>
            <a:picLocks noChangeAspect="1"/>
          </p:cNvPicPr>
          <p:nvPr/>
        </p:nvPicPr>
        <p:blipFill>
          <a:blip r:embed="rId2" r:link="rId3">
            <a:extLst>
              <a:ext uri="{28A0092B-C50C-407E-A947-70E740481C1C}">
                <a14:useLocalDpi xmlns:a14="http://schemas.microsoft.com/office/drawing/2010/main"/>
              </a:ext>
            </a:extLst>
          </a:blip>
          <a:stretch>
            <a:fillRect/>
          </a:stretch>
        </p:blipFill>
        <p:spPr>
          <a:xfrm>
            <a:off x="8405213" y="2175115"/>
            <a:ext cx="4725145" cy="2780344"/>
          </a:xfrm>
          <a:prstGeom prst="rect">
            <a:avLst/>
          </a:prstGeom>
        </p:spPr>
      </p:pic>
    </p:spTree>
    <p:extLst>
      <p:ext uri="{BB962C8B-B14F-4D97-AF65-F5344CB8AC3E}">
        <p14:creationId xmlns:p14="http://schemas.microsoft.com/office/powerpoint/2010/main" val="856107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normAutofit/>
          </a:bodyPr>
          <a:lstStyle/>
          <a:p>
            <a:pPr marL="468312" indent="-457200">
              <a:buFont typeface="+mj-lt"/>
              <a:buAutoNum type="arabicPeriod"/>
            </a:pPr>
            <a:r>
              <a:rPr lang="en-GB" sz="2300" u="sng" dirty="0">
                <a:solidFill>
                  <a:srgbClr val="ED1C24"/>
                </a:solidFill>
              </a:rPr>
              <a:t>The Internet Security Market</a:t>
            </a:r>
          </a:p>
          <a:p>
            <a:pPr marL="468312" indent="-457200">
              <a:buFont typeface="+mj-lt"/>
              <a:buAutoNum type="arabicPeriod"/>
            </a:pPr>
            <a:r>
              <a:rPr lang="en-GB" sz="2300" u="sng" dirty="0">
                <a:solidFill>
                  <a:srgbClr val="ED1C24"/>
                </a:solidFill>
              </a:rPr>
              <a:t>Why BullGuard</a:t>
            </a:r>
          </a:p>
          <a:p>
            <a:pPr marL="468312" indent="-457200">
              <a:buFont typeface="+mj-lt"/>
              <a:buAutoNum type="arabicPeriod"/>
            </a:pPr>
            <a:r>
              <a:rPr lang="en-GB" sz="2300" u="sng" dirty="0">
                <a:solidFill>
                  <a:srgbClr val="ED1C24"/>
                </a:solidFill>
              </a:rPr>
              <a:t>Award-winning Products</a:t>
            </a:r>
          </a:p>
          <a:p>
            <a:pPr marL="468312" indent="-457200">
              <a:buFont typeface="+mj-lt"/>
              <a:buAutoNum type="arabicPeriod"/>
            </a:pPr>
            <a:r>
              <a:rPr lang="en-GB" sz="2300" u="sng" dirty="0">
                <a:solidFill>
                  <a:srgbClr val="ED1C24"/>
                </a:solidFill>
              </a:rPr>
              <a:t>Unbeatable Profit Opportunities</a:t>
            </a:r>
          </a:p>
          <a:p>
            <a:pPr marL="468312" indent="-457200">
              <a:buFont typeface="+mj-lt"/>
              <a:buAutoNum type="arabicPeriod"/>
            </a:pPr>
            <a:r>
              <a:rPr lang="en-GB" sz="2300" u="sng" dirty="0">
                <a:solidFill>
                  <a:srgbClr val="ED1C24"/>
                </a:solidFill>
              </a:rPr>
              <a:t>Reseller Support</a:t>
            </a:r>
          </a:p>
          <a:p>
            <a:pPr marL="468312" indent="-457200">
              <a:buFont typeface="+mj-lt"/>
              <a:buAutoNum type="arabicPeriod"/>
            </a:pPr>
            <a:r>
              <a:rPr lang="en-GB" sz="2300" u="sng" dirty="0">
                <a:solidFill>
                  <a:srgbClr val="ED1C24"/>
                </a:solidFill>
              </a:rPr>
              <a:t>Product Profiles</a:t>
            </a:r>
          </a:p>
          <a:p>
            <a:pPr marL="0" indent="0">
              <a:buNone/>
            </a:pPr>
            <a:endParaRPr lang="en-US" sz="2300" dirty="0"/>
          </a:p>
        </p:txBody>
      </p:sp>
      <p:pic>
        <p:nvPicPr>
          <p:cNvPr id="2" name="Picture 1"/>
          <p:cNvPicPr>
            <a:picLocks noChangeAspect="1"/>
          </p:cNvPicPr>
          <p:nvPr/>
        </p:nvPicPr>
        <p:blipFill>
          <a:blip r:embed="rId2" r:link="rId3" cstate="print">
            <a:extLst>
              <a:ext uri="{28A0092B-C50C-407E-A947-70E740481C1C}">
                <a14:useLocalDpi xmlns:a14="http://schemas.microsoft.com/office/drawing/2010/main"/>
              </a:ext>
            </a:extLst>
          </a:blip>
          <a:stretch>
            <a:fillRect/>
          </a:stretch>
        </p:blipFill>
        <p:spPr>
          <a:xfrm>
            <a:off x="11084708" y="4394108"/>
            <a:ext cx="2017975" cy="3035034"/>
          </a:xfrm>
          <a:prstGeom prst="rect">
            <a:avLst/>
          </a:prstGeom>
        </p:spPr>
      </p:pic>
    </p:spTree>
    <p:extLst>
      <p:ext uri="{BB962C8B-B14F-4D97-AF65-F5344CB8AC3E}">
        <p14:creationId xmlns:p14="http://schemas.microsoft.com/office/powerpoint/2010/main" val="673264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1. The Internet Security Market</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1395" y="1789148"/>
            <a:ext cx="12591315" cy="4656253"/>
          </a:xfrm>
          <a:prstGeom prst="rect">
            <a:avLst/>
          </a:prstGeom>
        </p:spPr>
      </p:pic>
      <p:sp>
        <p:nvSpPr>
          <p:cNvPr id="3" name="TextBox 2"/>
          <p:cNvSpPr txBox="1"/>
          <p:nvPr/>
        </p:nvSpPr>
        <p:spPr>
          <a:xfrm>
            <a:off x="6370320" y="6004561"/>
            <a:ext cx="4876800" cy="323165"/>
          </a:xfrm>
          <a:prstGeom prst="rect">
            <a:avLst/>
          </a:prstGeom>
          <a:solidFill>
            <a:schemeClr val="bg1"/>
          </a:solidFill>
        </p:spPr>
        <p:txBody>
          <a:bodyPr wrap="square" rtlCol="0">
            <a:spAutoFit/>
          </a:bodyPr>
          <a:lstStyle/>
          <a:p>
            <a:pPr algn="r"/>
            <a:r>
              <a:rPr lang="en-US" sz="1500" b="1" dirty="0">
                <a:solidFill>
                  <a:srgbClr val="ED1C24"/>
                </a:solidFill>
                <a:latin typeface="Arial" charset="0"/>
                <a:ea typeface="Arial" charset="0"/>
                <a:cs typeface="Arial" charset="0"/>
              </a:rPr>
              <a:t>Internet of Everything Protection</a:t>
            </a:r>
          </a:p>
        </p:txBody>
      </p:sp>
      <p:sp>
        <p:nvSpPr>
          <p:cNvPr id="4" name="TextBox 3"/>
          <p:cNvSpPr txBox="1"/>
          <p:nvPr/>
        </p:nvSpPr>
        <p:spPr>
          <a:xfrm>
            <a:off x="6370320" y="5996866"/>
            <a:ext cx="1341120" cy="338554"/>
          </a:xfrm>
          <a:prstGeom prst="rect">
            <a:avLst/>
          </a:prstGeom>
          <a:noFill/>
        </p:spPr>
        <p:txBody>
          <a:bodyPr wrap="square" rtlCol="0">
            <a:spAutoFit/>
          </a:bodyPr>
          <a:lstStyle/>
          <a:p>
            <a:r>
              <a:rPr lang="en-US" sz="1600" b="1" dirty="0">
                <a:solidFill>
                  <a:schemeClr val="tx1">
                    <a:lumMod val="50000"/>
                    <a:lumOff val="50000"/>
                  </a:schemeClr>
                </a:solidFill>
              </a:rPr>
              <a:t>AND BEYOND</a:t>
            </a:r>
          </a:p>
        </p:txBody>
      </p:sp>
    </p:spTree>
    <p:extLst>
      <p:ext uri="{BB962C8B-B14F-4D97-AF65-F5344CB8AC3E}">
        <p14:creationId xmlns:p14="http://schemas.microsoft.com/office/powerpoint/2010/main" val="2050961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1. The Internet Security Market</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41462" y="2320217"/>
            <a:ext cx="11206345" cy="3732811"/>
          </a:xfrm>
          <a:prstGeom prst="rect">
            <a:avLst/>
          </a:prstGeom>
        </p:spPr>
      </p:pic>
    </p:spTree>
    <p:extLst>
      <p:ext uri="{BB962C8B-B14F-4D97-AF65-F5344CB8AC3E}">
        <p14:creationId xmlns:p14="http://schemas.microsoft.com/office/powerpoint/2010/main" val="34308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5622" y="1733447"/>
            <a:ext cx="11058738" cy="5920095"/>
          </a:xfrm>
          <a:prstGeom prst="rect">
            <a:avLst/>
          </a:prstGeom>
        </p:spPr>
      </p:pic>
      <p:sp>
        <p:nvSpPr>
          <p:cNvPr id="2" name="Title 1"/>
          <p:cNvSpPr>
            <a:spLocks noGrp="1"/>
          </p:cNvSpPr>
          <p:nvPr>
            <p:ph type="title"/>
          </p:nvPr>
        </p:nvSpPr>
        <p:spPr/>
        <p:txBody>
          <a:bodyPr/>
          <a:lstStyle/>
          <a:p>
            <a:r>
              <a:rPr lang="en-GB" dirty="0"/>
              <a:t>1. The Internet Security Market – The Threats</a:t>
            </a:r>
            <a:endParaRPr lang="en-US" dirty="0"/>
          </a:p>
        </p:txBody>
      </p:sp>
      <p:pic>
        <p:nvPicPr>
          <p:cNvPr id="5" name="Picture 4"/>
          <p:cNvPicPr>
            <a:picLocks noChangeAspect="1"/>
          </p:cNvPicPr>
          <p:nvPr/>
        </p:nvPicPr>
        <p:blipFill>
          <a:blip r:embed="rId3" r:link="rId4" cstate="print">
            <a:extLst>
              <a:ext uri="{28A0092B-C50C-407E-A947-70E740481C1C}">
                <a14:useLocalDpi xmlns:a14="http://schemas.microsoft.com/office/drawing/2010/main"/>
              </a:ext>
            </a:extLst>
          </a:blip>
          <a:stretch>
            <a:fillRect/>
          </a:stretch>
        </p:blipFill>
        <p:spPr>
          <a:xfrm>
            <a:off x="576000" y="6948000"/>
            <a:ext cx="1809730" cy="334800"/>
          </a:xfrm>
          <a:prstGeom prst="rect">
            <a:avLst/>
          </a:prstGeom>
        </p:spPr>
      </p:pic>
    </p:spTree>
    <p:extLst>
      <p:ext uri="{BB962C8B-B14F-4D97-AF65-F5344CB8AC3E}">
        <p14:creationId xmlns:p14="http://schemas.microsoft.com/office/powerpoint/2010/main" val="1261595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92757" y="2081105"/>
            <a:ext cx="7339045" cy="4609098"/>
          </a:xfrm>
          <a:prstGeom prst="rect">
            <a:avLst/>
          </a:prstGeom>
        </p:spPr>
      </p:pic>
      <p:sp>
        <p:nvSpPr>
          <p:cNvPr id="2" name="Title 1"/>
          <p:cNvSpPr>
            <a:spLocks noGrp="1"/>
          </p:cNvSpPr>
          <p:nvPr>
            <p:ph type="title"/>
          </p:nvPr>
        </p:nvSpPr>
        <p:spPr/>
        <p:txBody>
          <a:bodyPr/>
          <a:lstStyle/>
          <a:p>
            <a:r>
              <a:rPr lang="en-GB" dirty="0"/>
              <a:t>1. The Internet Security Market – The Threats</a:t>
            </a:r>
            <a:endParaRPr lang="en-US" dirty="0"/>
          </a:p>
        </p:txBody>
      </p:sp>
    </p:spTree>
    <p:extLst>
      <p:ext uri="{BB962C8B-B14F-4D97-AF65-F5344CB8AC3E}">
        <p14:creationId xmlns:p14="http://schemas.microsoft.com/office/powerpoint/2010/main" val="739569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1. The Internet Security Market – The Threats</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2247347"/>
            <a:ext cx="11380304" cy="3305670"/>
          </a:xfrm>
          <a:prstGeom prst="rect">
            <a:avLst/>
          </a:prstGeom>
        </p:spPr>
      </p:pic>
      <p:sp>
        <p:nvSpPr>
          <p:cNvPr id="5" name="TextBox 4"/>
          <p:cNvSpPr txBox="1"/>
          <p:nvPr/>
        </p:nvSpPr>
        <p:spPr>
          <a:xfrm>
            <a:off x="1302026" y="5635487"/>
            <a:ext cx="2335696" cy="553998"/>
          </a:xfrm>
          <a:prstGeom prst="rect">
            <a:avLst/>
          </a:prstGeom>
          <a:noFill/>
        </p:spPr>
        <p:txBody>
          <a:bodyPr wrap="square" rtlCol="0">
            <a:spAutoFit/>
          </a:bodyPr>
          <a:lstStyle/>
          <a:p>
            <a:pPr algn="ctr"/>
            <a:r>
              <a:rPr lang="en-GB" sz="1500" dirty="0">
                <a:latin typeface="Arial" charset="0"/>
                <a:ea typeface="Arial" charset="0"/>
                <a:cs typeface="Arial" charset="0"/>
              </a:rPr>
              <a:t>Have been victims of cybercrime</a:t>
            </a:r>
          </a:p>
        </p:txBody>
      </p:sp>
      <p:sp>
        <p:nvSpPr>
          <p:cNvPr id="6" name="TextBox 5"/>
          <p:cNvSpPr txBox="1"/>
          <p:nvPr/>
        </p:nvSpPr>
        <p:spPr>
          <a:xfrm>
            <a:off x="5446643" y="5635487"/>
            <a:ext cx="2335696" cy="1246495"/>
          </a:xfrm>
          <a:prstGeom prst="rect">
            <a:avLst/>
          </a:prstGeom>
          <a:noFill/>
        </p:spPr>
        <p:txBody>
          <a:bodyPr wrap="square" rtlCol="0">
            <a:spAutoFit/>
          </a:bodyPr>
          <a:lstStyle/>
          <a:p>
            <a:pPr algn="ctr"/>
            <a:r>
              <a:rPr lang="en-GB" sz="1500" dirty="0">
                <a:latin typeface="Arial" charset="0"/>
                <a:ea typeface="Arial" charset="0"/>
                <a:cs typeface="Arial" charset="0"/>
              </a:rPr>
              <a:t>of cybercrime in</a:t>
            </a:r>
            <a:br>
              <a:rPr lang="en-GB" sz="1500" dirty="0">
                <a:latin typeface="Arial" charset="0"/>
                <a:ea typeface="Arial" charset="0"/>
                <a:cs typeface="Arial" charset="0"/>
              </a:rPr>
            </a:br>
            <a:r>
              <a:rPr lang="en-GB" sz="1500" dirty="0">
                <a:latin typeface="Arial" charset="0"/>
                <a:ea typeface="Arial" charset="0"/>
                <a:cs typeface="Arial" charset="0"/>
              </a:rPr>
              <a:t>12 months to June 2016* - including 2.5m incidents of bank and credit card fraud</a:t>
            </a:r>
          </a:p>
        </p:txBody>
      </p:sp>
      <p:sp>
        <p:nvSpPr>
          <p:cNvPr id="7" name="TextBox 6"/>
          <p:cNvSpPr txBox="1"/>
          <p:nvPr/>
        </p:nvSpPr>
        <p:spPr>
          <a:xfrm>
            <a:off x="9650895" y="5635487"/>
            <a:ext cx="2335696" cy="1015663"/>
          </a:xfrm>
          <a:prstGeom prst="rect">
            <a:avLst/>
          </a:prstGeom>
          <a:noFill/>
        </p:spPr>
        <p:txBody>
          <a:bodyPr wrap="square" rtlCol="0">
            <a:spAutoFit/>
          </a:bodyPr>
          <a:lstStyle/>
          <a:p>
            <a:pPr algn="ctr"/>
            <a:r>
              <a:rPr lang="en-GB" sz="1500" dirty="0">
                <a:latin typeface="Arial" charset="0"/>
                <a:ea typeface="Arial" charset="0"/>
                <a:cs typeface="Arial" charset="0"/>
              </a:rPr>
              <a:t>a year* with half of all crimes against people in the UK being committed from abroad</a:t>
            </a:r>
          </a:p>
        </p:txBody>
      </p:sp>
    </p:spTree>
    <p:extLst>
      <p:ext uri="{BB962C8B-B14F-4D97-AF65-F5344CB8AC3E}">
        <p14:creationId xmlns:p14="http://schemas.microsoft.com/office/powerpoint/2010/main" val="1363998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9098" y="1755497"/>
            <a:ext cx="11155261" cy="5104445"/>
          </a:xfrm>
          <a:prstGeom prst="rect">
            <a:avLst/>
          </a:prstGeom>
        </p:spPr>
      </p:pic>
      <p:sp>
        <p:nvSpPr>
          <p:cNvPr id="2" name="Title 1"/>
          <p:cNvSpPr>
            <a:spLocks noGrp="1"/>
          </p:cNvSpPr>
          <p:nvPr>
            <p:ph type="title"/>
          </p:nvPr>
        </p:nvSpPr>
        <p:spPr/>
        <p:txBody>
          <a:bodyPr/>
          <a:lstStyle/>
          <a:p>
            <a:r>
              <a:rPr lang="en-GB" dirty="0"/>
              <a:t>1. The Internet Security Market – Ransomware</a:t>
            </a:r>
            <a:endParaRPr lang="en-US" dirty="0"/>
          </a:p>
        </p:txBody>
      </p:sp>
      <p:pic>
        <p:nvPicPr>
          <p:cNvPr id="7" name="Picture 6"/>
          <p:cNvPicPr>
            <a:picLocks noChangeAspect="1"/>
          </p:cNvPicPr>
          <p:nvPr/>
        </p:nvPicPr>
        <p:blipFill>
          <a:blip r:embed="rId3" r:link="rId4" cstate="print">
            <a:extLst>
              <a:ext uri="{28A0092B-C50C-407E-A947-70E740481C1C}">
                <a14:useLocalDpi xmlns:a14="http://schemas.microsoft.com/office/drawing/2010/main"/>
              </a:ext>
            </a:extLst>
          </a:blip>
          <a:stretch>
            <a:fillRect/>
          </a:stretch>
        </p:blipFill>
        <p:spPr>
          <a:xfrm>
            <a:off x="576000" y="6948000"/>
            <a:ext cx="1809730" cy="334800"/>
          </a:xfrm>
          <a:prstGeom prst="rect">
            <a:avLst/>
          </a:prstGeom>
        </p:spPr>
      </p:pic>
    </p:spTree>
    <p:extLst>
      <p:ext uri="{BB962C8B-B14F-4D97-AF65-F5344CB8AC3E}">
        <p14:creationId xmlns:p14="http://schemas.microsoft.com/office/powerpoint/2010/main" val="3379798590"/>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2435</TotalTime>
  <Words>1575</Words>
  <Application>Microsoft Office PowerPoint</Application>
  <PresentationFormat>Custom</PresentationFormat>
  <Paragraphs>168</Paragraphs>
  <Slides>27</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.AppleSystemUIFont</vt:lpstr>
      <vt:lpstr>Arial</vt:lpstr>
      <vt:lpstr>Calibri</vt:lpstr>
      <vt:lpstr>Helvetica</vt:lpstr>
      <vt:lpstr>HelveticaNeueLT Std</vt:lpstr>
      <vt:lpstr>1_Office Theme</vt:lpstr>
      <vt:lpstr>Office Theme</vt:lpstr>
      <vt:lpstr>Welcome to BullGuard</vt:lpstr>
      <vt:lpstr>Welcome to BullGuard</vt:lpstr>
      <vt:lpstr>Agenda</vt:lpstr>
      <vt:lpstr>1. The Internet Security Market</vt:lpstr>
      <vt:lpstr>1. The Internet Security Market</vt:lpstr>
      <vt:lpstr>1. The Internet Security Market – The Threats</vt:lpstr>
      <vt:lpstr>1. The Internet Security Market – The Threats</vt:lpstr>
      <vt:lpstr>1. The Internet Security Market – The Threats</vt:lpstr>
      <vt:lpstr>1. The Internet Security Market – Ransomware</vt:lpstr>
      <vt:lpstr>2. Why BullGuard</vt:lpstr>
      <vt:lpstr>3. Award-winning Products</vt:lpstr>
      <vt:lpstr>3. Award-winning Products</vt:lpstr>
      <vt:lpstr>3. Award-winning Products</vt:lpstr>
      <vt:lpstr>3. Award-winning Products</vt:lpstr>
      <vt:lpstr>3. Award-winning Product Features</vt:lpstr>
      <vt:lpstr>3. Award-winning Products</vt:lpstr>
      <vt:lpstr>3. Award-winning Products</vt:lpstr>
      <vt:lpstr>4. Unbeatable Profit Opportunities</vt:lpstr>
      <vt:lpstr>5. Unbeatable Profit Opportunities</vt:lpstr>
      <vt:lpstr>4. Unbeatable Profit Opportunities</vt:lpstr>
      <vt:lpstr>5. Reseller Support</vt:lpstr>
      <vt:lpstr>6. Product Profiles</vt:lpstr>
      <vt:lpstr>6. Product Profiles</vt:lpstr>
      <vt:lpstr>6. Product Profiles</vt:lpstr>
      <vt:lpstr>6. Product Profiles</vt:lpstr>
      <vt:lpstr>6. Product Profiles</vt:lpstr>
      <vt:lpstr>6. Product Profiles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Quinnear</dc:creator>
  <cp:lastModifiedBy>Lucy Lincoln</cp:lastModifiedBy>
  <cp:revision>120</cp:revision>
  <dcterms:created xsi:type="dcterms:W3CDTF">2017-03-27T11:00:05Z</dcterms:created>
  <dcterms:modified xsi:type="dcterms:W3CDTF">2018-09-14T12:21:53Z</dcterms:modified>
</cp:coreProperties>
</file>